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75" r:id="rId3"/>
    <p:sldId id="257" r:id="rId4"/>
    <p:sldId id="258" r:id="rId5"/>
    <p:sldId id="259" r:id="rId6"/>
    <p:sldId id="260" r:id="rId7"/>
    <p:sldId id="262" r:id="rId8"/>
    <p:sldId id="263" r:id="rId9"/>
    <p:sldId id="265" r:id="rId10"/>
    <p:sldId id="266" r:id="rId11"/>
    <p:sldId id="267" r:id="rId12"/>
    <p:sldId id="268" r:id="rId13"/>
    <p:sldId id="269" r:id="rId14"/>
    <p:sldId id="270" r:id="rId15"/>
    <p:sldId id="274" r:id="rId16"/>
    <p:sldId id="27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EFAE6-AE29-446E-8293-4141CC56EDE4}" type="datetimeFigureOut">
              <a:rPr lang="en-IN" smtClean="0"/>
              <a:t>23-01-2025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C92AD-43E8-4E60-BFB8-7848A260C46C}" type="slidenum">
              <a:rPr lang="en-IN" smtClean="0"/>
              <a:t>‹#›</a:t>
            </a:fld>
            <a:endParaRPr lang="en-IN"/>
          </a:p>
        </p:txBody>
      </p:sp>
    </p:spTree>
    <p:extLst>
      <p:ext uri="{BB962C8B-B14F-4D97-AF65-F5344CB8AC3E}">
        <p14:creationId xmlns:p14="http://schemas.microsoft.com/office/powerpoint/2010/main" val="116713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the presentation.</a:t>
            </a:r>
          </a:p>
          <a:p>
            <a:r>
              <a:rPr lang="en-US" dirty="0"/>
              <a:t>Today, </a:t>
            </a:r>
            <a:r>
              <a:rPr lang="en-US" dirty="0" err="1"/>
              <a:t>i</a:t>
            </a:r>
            <a:r>
              <a:rPr lang="en-US" dirty="0"/>
              <a:t> will be sharing my analysis on the performance of an Instagram tech influencer's account.</a:t>
            </a:r>
          </a:p>
          <a:p>
            <a:r>
              <a:rPr lang="en-US" dirty="0"/>
              <a:t>This project is conducted by AtliQ Technologies as part of a virtual internship program.</a:t>
            </a:r>
          </a:p>
          <a:p>
            <a:r>
              <a:rPr lang="en-US" dirty="0"/>
              <a:t>The goal is to uncover insights that can help improve engagement and growth strategies.</a:t>
            </a:r>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a:t>
            </a:fld>
            <a:endParaRPr lang="en-IN"/>
          </a:p>
        </p:txBody>
      </p:sp>
    </p:spTree>
    <p:extLst>
      <p:ext uri="{BB962C8B-B14F-4D97-AF65-F5344CB8AC3E}">
        <p14:creationId xmlns:p14="http://schemas.microsoft.com/office/powerpoint/2010/main" val="213351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query A report was generated to display post category counts for each month.</a:t>
            </a:r>
          </a:p>
          <a:p>
            <a:endParaRPr lang="en-US" dirty="0"/>
          </a:p>
          <a:p>
            <a:r>
              <a:rPr lang="en-US" dirty="0"/>
              <a:t>The most consistent categories across months: Earphones, Mobile, Smartwatch.</a:t>
            </a:r>
          </a:p>
          <a:p>
            <a:r>
              <a:rPr lang="en-US" dirty="0"/>
              <a:t>Additional categories such as "Tech Tips" indicating content diversification.</a:t>
            </a:r>
          </a:p>
          <a:p>
            <a:r>
              <a:rPr lang="en-US" dirty="0"/>
              <a:t>May July and August featured the highest number of unique post categories.</a:t>
            </a:r>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10</a:t>
            </a:fld>
            <a:endParaRPr lang="en-IN"/>
          </a:p>
        </p:txBody>
      </p:sp>
    </p:spTree>
    <p:extLst>
      <p:ext uri="{BB962C8B-B14F-4D97-AF65-F5344CB8AC3E}">
        <p14:creationId xmlns:p14="http://schemas.microsoft.com/office/powerpoint/2010/main" val="557972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 Reels contribute 61.63% of total reach, highlighting their effectiveness.</a:t>
            </a:r>
          </a:p>
          <a:p>
            <a:r>
              <a:rPr lang="en-US" dirty="0"/>
              <a:t>IG Images and IG carousel contribute significantly less, suggesting a shift towards video-based formats for higher engagement.</a:t>
            </a:r>
          </a:p>
          <a:p>
            <a:r>
              <a:rPr lang="en-US" dirty="0"/>
              <a:t>Strategic focus should be on video content to maximize reach.</a:t>
            </a:r>
          </a:p>
          <a:p>
            <a:endParaRPr lang="en-US" dirty="0"/>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11</a:t>
            </a:fld>
            <a:endParaRPr lang="en-IN"/>
          </a:p>
        </p:txBody>
      </p:sp>
    </p:spTree>
    <p:extLst>
      <p:ext uri="{BB962C8B-B14F-4D97-AF65-F5344CB8AC3E}">
        <p14:creationId xmlns:p14="http://schemas.microsoft.com/office/powerpoint/2010/main" val="3582694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Quarterly Community Engagement Report</a:t>
            </a:r>
          </a:p>
          <a:p>
            <a:r>
              <a:rPr lang="en-US" dirty="0"/>
              <a:t>A report was generated to analyze quarterly engagement in terms of comments and saves.</a:t>
            </a:r>
          </a:p>
          <a:p>
            <a:r>
              <a:rPr lang="en-US" dirty="0"/>
              <a:t>Key insights:</a:t>
            </a:r>
          </a:p>
          <a:p>
            <a:r>
              <a:rPr lang="en-US" dirty="0"/>
              <a:t>Q2 had the highest engagement levels, with "Tech Tips" emerging as the most engaging category.</a:t>
            </a:r>
          </a:p>
          <a:p>
            <a:r>
              <a:rPr lang="en-US" dirty="0"/>
              <a:t>The mobile category consistently performed well across quarters.</a:t>
            </a:r>
          </a:p>
          <a:p>
            <a:r>
              <a:rPr lang="en-US" dirty="0" err="1"/>
              <a:t>focusins</a:t>
            </a:r>
            <a:r>
              <a:rPr lang="en-US" dirty="0"/>
              <a:t> on posting tech-related content in Q2 and Q3 gives maximum impact .</a:t>
            </a:r>
          </a:p>
          <a:p>
            <a:endParaRPr lang="en-US" dirty="0"/>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12</a:t>
            </a:fld>
            <a:endParaRPr lang="en-IN"/>
          </a:p>
        </p:txBody>
      </p:sp>
    </p:spTree>
    <p:extLst>
      <p:ext uri="{BB962C8B-B14F-4D97-AF65-F5344CB8AC3E}">
        <p14:creationId xmlns:p14="http://schemas.microsoft.com/office/powerpoint/2010/main" val="244000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Identified the top 3 dates in each month with the highest follower growth.</a:t>
            </a:r>
          </a:p>
          <a:p>
            <a:r>
              <a:rPr lang="en-US" dirty="0"/>
              <a:t>Insights:</a:t>
            </a:r>
          </a:p>
          <a:p>
            <a:r>
              <a:rPr lang="en-US" dirty="0"/>
              <a:t>May and June were the most productive months for gaining new followers.</a:t>
            </a:r>
          </a:p>
          <a:p>
            <a:r>
              <a:rPr lang="en-US" dirty="0"/>
              <a:t>Early months like February showed slower growth, emphasizing the need for stronger early-year strategies.</a:t>
            </a:r>
          </a:p>
        </p:txBody>
      </p:sp>
      <p:sp>
        <p:nvSpPr>
          <p:cNvPr id="4" name="Slide Number Placeholder 3"/>
          <p:cNvSpPr>
            <a:spLocks noGrp="1"/>
          </p:cNvSpPr>
          <p:nvPr>
            <p:ph type="sldNum" sz="quarter" idx="5"/>
          </p:nvPr>
        </p:nvSpPr>
        <p:spPr/>
        <p:txBody>
          <a:bodyPr/>
          <a:lstStyle/>
          <a:p>
            <a:fld id="{EEA2A6D4-1CCD-4F24-BEA1-1E6676F5CE28}" type="slidenum">
              <a:rPr lang="en-IN" smtClean="0"/>
              <a:t>13</a:t>
            </a:fld>
            <a:endParaRPr lang="en-IN"/>
          </a:p>
        </p:txBody>
      </p:sp>
    </p:spTree>
    <p:extLst>
      <p:ext uri="{BB962C8B-B14F-4D97-AF65-F5344CB8AC3E}">
        <p14:creationId xmlns:p14="http://schemas.microsoft.com/office/powerpoint/2010/main" val="2654280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Shares Report</a:t>
            </a:r>
          </a:p>
          <a:p>
            <a:r>
              <a:rPr lang="en-US" dirty="0"/>
              <a:t>A stored procedure was created to analyze post shares by week.</a:t>
            </a:r>
          </a:p>
          <a:p>
            <a:r>
              <a:rPr lang="en-US" dirty="0"/>
              <a:t>Key findings:</a:t>
            </a:r>
          </a:p>
          <a:p>
            <a:r>
              <a:rPr lang="en-US" dirty="0"/>
              <a:t>Week 22 recorded the highest number of shares, primarily from IG Reels.</a:t>
            </a:r>
          </a:p>
          <a:p>
            <a:r>
              <a:rPr lang="en-US" dirty="0"/>
              <a:t>Which accounted for 59.84% of total shares, making them the most shareable content type.</a:t>
            </a:r>
          </a:p>
          <a:p>
            <a:r>
              <a:rPr lang="en-US" dirty="0"/>
              <a:t>Encouraging more IG Reel content can increase brand reach and engagement.</a:t>
            </a:r>
          </a:p>
          <a:p>
            <a:endParaRPr lang="en-US" dirty="0"/>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14</a:t>
            </a:fld>
            <a:endParaRPr lang="en-IN"/>
          </a:p>
        </p:txBody>
      </p:sp>
    </p:spTree>
    <p:extLst>
      <p:ext uri="{BB962C8B-B14F-4D97-AF65-F5344CB8AC3E}">
        <p14:creationId xmlns:p14="http://schemas.microsoft.com/office/powerpoint/2010/main" val="2399688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These KPIs indicate a well-optimized influencer account.</a:t>
            </a:r>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15</a:t>
            </a:fld>
            <a:endParaRPr lang="en-IN"/>
          </a:p>
        </p:txBody>
      </p:sp>
    </p:spTree>
    <p:extLst>
      <p:ext uri="{BB962C8B-B14F-4D97-AF65-F5344CB8AC3E}">
        <p14:creationId xmlns:p14="http://schemas.microsoft.com/office/powerpoint/2010/main" val="2928106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Engagement Trends:</a:t>
            </a:r>
          </a:p>
          <a:p>
            <a:endParaRPr lang="en-US" dirty="0"/>
          </a:p>
          <a:p>
            <a:r>
              <a:rPr lang="en-US" dirty="0"/>
              <a:t>Focus on tech tips content, as it attracts the highest engagement.</a:t>
            </a:r>
          </a:p>
          <a:p>
            <a:r>
              <a:rPr lang="en-US" dirty="0"/>
              <a:t>Plan content around summer tech trends and student productivity tools.</a:t>
            </a:r>
          </a:p>
          <a:p>
            <a:r>
              <a:rPr lang="en-US" dirty="0"/>
              <a:t>Content Strategy:</a:t>
            </a:r>
          </a:p>
          <a:p>
            <a:endParaRPr lang="en-US" dirty="0"/>
          </a:p>
          <a:p>
            <a:r>
              <a:rPr lang="en-US" dirty="0"/>
              <a:t>Utilize reels and short videos to maintain high engagement.</a:t>
            </a:r>
          </a:p>
          <a:p>
            <a:r>
              <a:rPr lang="en-US" dirty="0"/>
              <a:t>Optimize posting times for better reach.</a:t>
            </a:r>
          </a:p>
          <a:p>
            <a:r>
              <a:rPr lang="en-US" dirty="0"/>
              <a:t>Develop series-based content like “Tech of the Month.”</a:t>
            </a:r>
          </a:p>
          <a:p>
            <a:r>
              <a:rPr lang="en-US" dirty="0"/>
              <a:t>Collaborations &amp; Improvements:</a:t>
            </a:r>
          </a:p>
          <a:p>
            <a:endParaRPr lang="en-US" dirty="0"/>
          </a:p>
          <a:p>
            <a:r>
              <a:rPr lang="en-US" dirty="0"/>
              <a:t>Partner with tech influencers for increased reach.</a:t>
            </a:r>
          </a:p>
          <a:p>
            <a:endParaRPr lang="en-US" dirty="0"/>
          </a:p>
          <a:p>
            <a:r>
              <a:rPr lang="en-US" dirty="0"/>
              <a:t>Encourage challenges and tech hacks to sustain audience interest</a:t>
            </a:r>
          </a:p>
          <a:p>
            <a:r>
              <a:rPr lang="en-US" dirty="0"/>
              <a:t>Use analytics to fine-tune posting strategies based on engagement patterns.</a:t>
            </a:r>
          </a:p>
          <a:p>
            <a:r>
              <a:rPr lang="en-US" dirty="0"/>
              <a:t>Interactive Content:</a:t>
            </a:r>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16</a:t>
            </a:fld>
            <a:endParaRPr lang="en-IN"/>
          </a:p>
        </p:txBody>
      </p:sp>
    </p:spTree>
    <p:extLst>
      <p:ext uri="{BB962C8B-B14F-4D97-AF65-F5344CB8AC3E}">
        <p14:creationId xmlns:p14="http://schemas.microsoft.com/office/powerpoint/2010/main" val="66279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influencers, your Instagram profiles are more than just accounts—they’re platforms to shape the way technology is shared and understood</a:t>
            </a:r>
          </a:p>
          <a:p>
            <a:r>
              <a:rPr lang="en-US" dirty="0"/>
              <a:t>I encourage all tech influencers to leverage these insights to optimize their Instagram strategy and achieve greater engagement and follower growth.</a:t>
            </a:r>
          </a:p>
          <a:p>
            <a:r>
              <a:rPr lang="en-US" dirty="0"/>
              <a:t>Remember, every post you share has the potential to educate, inspire, and connect—so make it count!"</a:t>
            </a:r>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17</a:t>
            </a:fld>
            <a:endParaRPr lang="en-IN"/>
          </a:p>
        </p:txBody>
      </p:sp>
    </p:spTree>
    <p:extLst>
      <p:ext uri="{BB962C8B-B14F-4D97-AF65-F5344CB8AC3E}">
        <p14:creationId xmlns:p14="http://schemas.microsoft.com/office/powerpoint/2010/main" val="366272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details, let’s take a quick look at the agenda for my presentation</a:t>
            </a:r>
          </a:p>
          <a:p>
            <a:r>
              <a:rPr lang="en-US" b="1" dirty="0"/>
              <a:t>Overview</a:t>
            </a:r>
            <a:r>
              <a:rPr lang="en-US" dirty="0"/>
              <a:t>: Introduction to the project and its goal on optimizing a tech influencer's Instagram performance.</a:t>
            </a:r>
          </a:p>
          <a:p>
            <a:br>
              <a:rPr lang="en-US" dirty="0"/>
            </a:br>
            <a:r>
              <a:rPr lang="en-US" b="1" dirty="0"/>
              <a:t>Data</a:t>
            </a:r>
            <a:r>
              <a:rPr lang="en-US" dirty="0"/>
              <a:t>: I will mention data resources used for </a:t>
            </a:r>
            <a:r>
              <a:rPr lang="en-US" dirty="0" err="1"/>
              <a:t>analysing</a:t>
            </a:r>
            <a:r>
              <a:rPr lang="en-US" dirty="0"/>
              <a:t> account metrics, audience behavior, and content analysis.</a:t>
            </a:r>
          </a:p>
          <a:p>
            <a:br>
              <a:rPr lang="en-US" dirty="0"/>
            </a:br>
            <a:r>
              <a:rPr lang="en-US" b="1" dirty="0"/>
              <a:t>Insights</a:t>
            </a:r>
            <a:r>
              <a:rPr lang="en-US" dirty="0"/>
              <a:t>: I will answer Key trends in engagement, post performance, and audience preferences by solving problems given by social media analytics team</a:t>
            </a:r>
          </a:p>
          <a:p>
            <a:br>
              <a:rPr lang="en-US" dirty="0"/>
            </a:br>
            <a:r>
              <a:rPr lang="en-US" b="1" dirty="0"/>
              <a:t>Performance Overview</a:t>
            </a:r>
            <a:r>
              <a:rPr lang="en-US" dirty="0"/>
              <a:t>: I will share my  Detailed analysis of follower growth, reach, and engagement metrics for this tech influencer account.</a:t>
            </a:r>
          </a:p>
          <a:p>
            <a:endParaRPr lang="en-US" dirty="0"/>
          </a:p>
          <a:p>
            <a:r>
              <a:rPr lang="en-US" b="1" dirty="0"/>
              <a:t>Finally I will provide Recommendations </a:t>
            </a:r>
            <a:r>
              <a:rPr lang="en-US" dirty="0"/>
              <a:t>to improve content reach, engagement for an </a:t>
            </a:r>
            <a:r>
              <a:rPr lang="en-US" dirty="0" err="1"/>
              <a:t>insatgram</a:t>
            </a:r>
            <a:r>
              <a:rPr lang="en-US" dirty="0"/>
              <a:t> account </a:t>
            </a:r>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2</a:t>
            </a:fld>
            <a:endParaRPr lang="en-IN"/>
          </a:p>
        </p:txBody>
      </p:sp>
    </p:spTree>
    <p:extLst>
      <p:ext uri="{BB962C8B-B14F-4D97-AF65-F5344CB8AC3E}">
        <p14:creationId xmlns:p14="http://schemas.microsoft.com/office/powerpoint/2010/main" val="174888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 influencer focuses on reviewing and showcasing gadgets, software, and tech trends.</a:t>
            </a:r>
          </a:p>
          <a:p>
            <a:r>
              <a:rPr lang="en-US" dirty="0"/>
              <a:t>Their content includes reviews of the latest smartphones, laptops, and accessories.</a:t>
            </a:r>
          </a:p>
          <a:p>
            <a:r>
              <a:rPr lang="en-US" dirty="0"/>
              <a:t>Their goal is to help followers optimize their tech use with informative content.</a:t>
            </a:r>
          </a:p>
          <a:p>
            <a:endParaRPr lang="en-US" dirty="0"/>
          </a:p>
          <a:p>
            <a:r>
              <a:rPr lang="en-US" dirty="0"/>
              <a:t>The objective is to analyze activity data to uncover trends in engagement and audience behavior.</a:t>
            </a:r>
          </a:p>
          <a:p>
            <a:r>
              <a:rPr lang="en-US" dirty="0"/>
              <a:t>Measure social effectiveness by tracking follower growth and content performance.</a:t>
            </a:r>
          </a:p>
          <a:p>
            <a:r>
              <a:rPr lang="en-US" dirty="0"/>
              <a:t>And Understand how visually rich content influences engagement in the tech space.</a:t>
            </a:r>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3</a:t>
            </a:fld>
            <a:endParaRPr lang="en-IN"/>
          </a:p>
        </p:txBody>
      </p:sp>
    </p:spTree>
    <p:extLst>
      <p:ext uri="{BB962C8B-B14F-4D97-AF65-F5344CB8AC3E}">
        <p14:creationId xmlns:p14="http://schemas.microsoft.com/office/powerpoint/2010/main" val="3744273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is based on three key database tables containing detailed records of:</a:t>
            </a:r>
          </a:p>
          <a:p>
            <a:r>
              <a:rPr lang="en-US" dirty="0"/>
              <a:t>User activities such as likes, comments, and shares.</a:t>
            </a:r>
          </a:p>
          <a:p>
            <a:r>
              <a:rPr lang="en-US" dirty="0"/>
              <a:t>Engagement metrics for each post.</a:t>
            </a:r>
          </a:p>
          <a:p>
            <a:r>
              <a:rPr lang="en-US" dirty="0"/>
              <a:t>Content performance recorded from January to September.</a:t>
            </a:r>
          </a:p>
          <a:p>
            <a:r>
              <a:rPr lang="en-US" dirty="0"/>
              <a:t>Key metrics:</a:t>
            </a:r>
          </a:p>
          <a:p>
            <a:r>
              <a:rPr lang="en-US" dirty="0"/>
              <a:t>273 posts were analyzed during the period.</a:t>
            </a:r>
          </a:p>
          <a:p>
            <a:r>
              <a:rPr lang="en-US" dirty="0"/>
              <a:t>3,02,513 new followers gained.</a:t>
            </a:r>
          </a:p>
          <a:p>
            <a:r>
              <a:rPr lang="en-US" dirty="0"/>
              <a:t>4,48,013 impressions achieved across all content.</a:t>
            </a:r>
          </a:p>
          <a:p>
            <a:r>
              <a:rPr lang="en-US" dirty="0"/>
              <a:t>These figures provide a solid foundation for understanding audience reach and interaction</a:t>
            </a:r>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4</a:t>
            </a:fld>
            <a:endParaRPr lang="en-IN"/>
          </a:p>
        </p:txBody>
      </p:sp>
    </p:spTree>
    <p:extLst>
      <p:ext uri="{BB962C8B-B14F-4D97-AF65-F5344CB8AC3E}">
        <p14:creationId xmlns:p14="http://schemas.microsoft.com/office/powerpoint/2010/main" val="218995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contains four unique Instagram post types:</a:t>
            </a:r>
          </a:p>
          <a:p>
            <a:r>
              <a:rPr lang="en-US" dirty="0"/>
              <a:t>IG Carousel: 49 posts</a:t>
            </a:r>
          </a:p>
          <a:p>
            <a:r>
              <a:rPr lang="en-US" dirty="0"/>
              <a:t>IG Video: 88 posts</a:t>
            </a:r>
          </a:p>
          <a:p>
            <a:r>
              <a:rPr lang="en-US" dirty="0"/>
              <a:t>IG Image: 96 posts</a:t>
            </a:r>
          </a:p>
          <a:p>
            <a:r>
              <a:rPr lang="en-US" dirty="0"/>
              <a:t>IG Reel: 70 posts</a:t>
            </a:r>
          </a:p>
          <a:p>
            <a:r>
              <a:rPr lang="en-US" dirty="0"/>
              <a:t>Each content type has a different level of engagement and reach potential</a:t>
            </a:r>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5</a:t>
            </a:fld>
            <a:endParaRPr lang="en-IN"/>
          </a:p>
        </p:txBody>
      </p:sp>
    </p:spTree>
    <p:extLst>
      <p:ext uri="{BB962C8B-B14F-4D97-AF65-F5344CB8AC3E}">
        <p14:creationId xmlns:p14="http://schemas.microsoft.com/office/powerpoint/2010/main" val="383306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 Reels dominate in terms of impressions, making them the most effective content type for reaching a larger audience.</a:t>
            </a:r>
          </a:p>
          <a:p>
            <a:r>
              <a:rPr lang="en-US" dirty="0"/>
              <a:t>IG Carousel posts have the lowest impact, suggesting the need for content strategy optimization.</a:t>
            </a:r>
          </a:p>
          <a:p>
            <a:r>
              <a:rPr lang="en-US" dirty="0"/>
              <a:t>This analysis helps in identifying the best-performing content types for better reach.</a:t>
            </a:r>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6</a:t>
            </a:fld>
            <a:endParaRPr lang="en-IN"/>
          </a:p>
        </p:txBody>
      </p:sp>
    </p:spTree>
    <p:extLst>
      <p:ext uri="{BB962C8B-B14F-4D97-AF65-F5344CB8AC3E}">
        <p14:creationId xmlns:p14="http://schemas.microsoft.com/office/powerpoint/2010/main" val="260545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Using this query I Filtered posts published on weekends in March and April and exported to a separate file for analysis.</a:t>
            </a:r>
          </a:p>
          <a:p>
            <a:r>
              <a:rPr lang="en-US" dirty="0"/>
              <a:t>And the Key findings from report are</a:t>
            </a:r>
          </a:p>
          <a:p>
            <a:r>
              <a:rPr lang="en-US" dirty="0"/>
              <a:t>Top-performing post type: IG Reels with the highest impressions and engagement (185,717 impressions, 6,039 likes, 1,010 shares).</a:t>
            </a:r>
          </a:p>
          <a:p>
            <a:r>
              <a:rPr lang="en-US" dirty="0"/>
              <a:t>Best performing post: April 30, 2023 (Sunday), with 63,190 reach.</a:t>
            </a:r>
          </a:p>
          <a:p>
            <a:r>
              <a:rPr lang="en-US" dirty="0"/>
              <a:t>Category performance: Mobile category dominates impressions and reach across all types.</a:t>
            </a:r>
          </a:p>
          <a:p>
            <a:r>
              <a:rPr lang="en-US" dirty="0"/>
              <a:t>Weakest post type: IG Carousels show consistently low engagement and impressions.</a:t>
            </a:r>
          </a:p>
          <a:p>
            <a:r>
              <a:rPr lang="en-US" dirty="0"/>
              <a:t>Weekend posting trends: Engagement is slightly lower on Sundays compared to Saturdays.</a:t>
            </a:r>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7</a:t>
            </a:fld>
            <a:endParaRPr lang="en-IN"/>
          </a:p>
        </p:txBody>
      </p:sp>
    </p:spTree>
    <p:extLst>
      <p:ext uri="{BB962C8B-B14F-4D97-AF65-F5344CB8AC3E}">
        <p14:creationId xmlns:p14="http://schemas.microsoft.com/office/powerpoint/2010/main" val="4051884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report provides monthly statistics on profile visits and new followers.</a:t>
            </a:r>
          </a:p>
          <a:p>
            <a:r>
              <a:rPr lang="en-US" dirty="0"/>
              <a:t>Key observations:</a:t>
            </a:r>
          </a:p>
          <a:p>
            <a:r>
              <a:rPr lang="en-US" dirty="0"/>
              <a:t>Profile visits were relatively low at the beginning of the year, with a peak in June.</a:t>
            </a:r>
          </a:p>
          <a:p>
            <a:r>
              <a:rPr lang="en-US" dirty="0"/>
              <a:t>June recorded the highest new followers, indicating a strong content strategy.</a:t>
            </a:r>
          </a:p>
          <a:p>
            <a:r>
              <a:rPr lang="en-US" dirty="0"/>
              <a:t>There is a correlation between profile visits and new followers, suggesting effective conversion strategies.</a:t>
            </a:r>
          </a:p>
          <a:p>
            <a:r>
              <a:rPr lang="en-US" dirty="0"/>
              <a:t>This trend analysis helps in understanding seasonal audience engagement patterns.</a:t>
            </a:r>
          </a:p>
          <a:p>
            <a:endParaRPr lang="en-US" dirty="0"/>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8</a:t>
            </a:fld>
            <a:endParaRPr lang="en-IN"/>
          </a:p>
        </p:txBody>
      </p:sp>
    </p:spTree>
    <p:extLst>
      <p:ext uri="{BB962C8B-B14F-4D97-AF65-F5344CB8AC3E}">
        <p14:creationId xmlns:p14="http://schemas.microsoft.com/office/powerpoint/2010/main" val="1039593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CTE query was used to calculate the total number of likes for each post category in July.</a:t>
            </a:r>
          </a:p>
          <a:p>
            <a:r>
              <a:rPr lang="en-US" dirty="0"/>
              <a:t>Key insights:</a:t>
            </a:r>
          </a:p>
          <a:p>
            <a:r>
              <a:rPr lang="en-US" dirty="0"/>
              <a:t>"Tech Tips" was best performing category with 27k likes, indicating audience preference for educational content.</a:t>
            </a:r>
          </a:p>
          <a:p>
            <a:r>
              <a:rPr lang="en-US" dirty="0"/>
              <a:t>"Mobile" content led with 16k likes, showing consistent interest in mobile-related posts.</a:t>
            </a:r>
          </a:p>
          <a:p>
            <a:endParaRPr lang="en-IN" dirty="0"/>
          </a:p>
        </p:txBody>
      </p:sp>
      <p:sp>
        <p:nvSpPr>
          <p:cNvPr id="4" name="Slide Number Placeholder 3"/>
          <p:cNvSpPr>
            <a:spLocks noGrp="1"/>
          </p:cNvSpPr>
          <p:nvPr>
            <p:ph type="sldNum" sz="quarter" idx="5"/>
          </p:nvPr>
        </p:nvSpPr>
        <p:spPr/>
        <p:txBody>
          <a:bodyPr/>
          <a:lstStyle/>
          <a:p>
            <a:fld id="{EEA2A6D4-1CCD-4F24-BEA1-1E6676F5CE28}" type="slidenum">
              <a:rPr lang="en-IN" smtClean="0"/>
              <a:t>9</a:t>
            </a:fld>
            <a:endParaRPr lang="en-IN"/>
          </a:p>
        </p:txBody>
      </p:sp>
    </p:spTree>
    <p:extLst>
      <p:ext uri="{BB962C8B-B14F-4D97-AF65-F5344CB8AC3E}">
        <p14:creationId xmlns:p14="http://schemas.microsoft.com/office/powerpoint/2010/main" val="123795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949C-933B-9C47-F0AC-CD676418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EA70167-3467-3E9D-A81A-1053AC05C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C90B6B-F3C6-C730-6189-33848CAD7B5E}"/>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5" name="Footer Placeholder 4">
            <a:extLst>
              <a:ext uri="{FF2B5EF4-FFF2-40B4-BE49-F238E27FC236}">
                <a16:creationId xmlns:a16="http://schemas.microsoft.com/office/drawing/2014/main" id="{A2B12122-D114-D125-F8A0-55BE1E4089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7D529B-5505-DAB7-3972-095394DB36D0}"/>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1181976844"/>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63E7-6A42-3379-B320-254B05ED6D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C4069D-0504-1174-B5F4-198DBBF20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916FB-3BCF-634C-8449-353BA3023D9B}"/>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5" name="Footer Placeholder 4">
            <a:extLst>
              <a:ext uri="{FF2B5EF4-FFF2-40B4-BE49-F238E27FC236}">
                <a16:creationId xmlns:a16="http://schemas.microsoft.com/office/drawing/2014/main" id="{017A940D-5FEA-E97A-74C5-B840006C95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9107CC-62A6-80A1-7DCB-ABB59B679C91}"/>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1977243011"/>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32C06-8585-2891-A49A-AA1AF14F32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3B390D-6BCC-3F3E-6315-0597CDF81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29C629-C01C-1B0B-318D-7C061A22424D}"/>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5" name="Footer Placeholder 4">
            <a:extLst>
              <a:ext uri="{FF2B5EF4-FFF2-40B4-BE49-F238E27FC236}">
                <a16:creationId xmlns:a16="http://schemas.microsoft.com/office/drawing/2014/main" id="{45F6989F-7985-386A-C7E3-5E7B2A511D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F7DBFA-A6A0-3CD8-DE5D-65831A0ECE9F}"/>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3593956479"/>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1960-8F79-B884-9829-DA91431682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DCF017-D928-2052-96B4-37664CBD5D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BF2F99-1155-61DE-7983-CAA890613ECC}"/>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5" name="Footer Placeholder 4">
            <a:extLst>
              <a:ext uri="{FF2B5EF4-FFF2-40B4-BE49-F238E27FC236}">
                <a16:creationId xmlns:a16="http://schemas.microsoft.com/office/drawing/2014/main" id="{1ED59B5B-C2B1-8515-0788-B0E62E774E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05C91F-6238-4AE3-6A69-D43574139BF9}"/>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529349680"/>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3512-AB23-F8D2-9AB9-82F385C03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FE5505-C286-CE25-955D-12C3027FA3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0C2F9-D5A6-EBCE-1B09-A34219B51733}"/>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5" name="Footer Placeholder 4">
            <a:extLst>
              <a:ext uri="{FF2B5EF4-FFF2-40B4-BE49-F238E27FC236}">
                <a16:creationId xmlns:a16="http://schemas.microsoft.com/office/drawing/2014/main" id="{5B01F2F5-960C-ED84-CD6B-C47747C143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A8050-281F-FA74-8BED-9023435B3E68}"/>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4261510636"/>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120A-D23B-2062-AEC4-5C5FABD87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F8E93F-6B71-94DF-B4B5-C39EC7A7BD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755A9C-76DD-C1EC-8766-DBDDB43089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A6A014-D70D-A207-933E-3F94FC26B83A}"/>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6" name="Footer Placeholder 5">
            <a:extLst>
              <a:ext uri="{FF2B5EF4-FFF2-40B4-BE49-F238E27FC236}">
                <a16:creationId xmlns:a16="http://schemas.microsoft.com/office/drawing/2014/main" id="{DAEAD0AF-61DE-FB47-AD81-EBF56F99E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75A719-F1E2-C5B1-1163-ECAAF9DF64B7}"/>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3555659883"/>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6E0C-4325-8662-76E5-EFA624401B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E2FA53-13BC-5215-667C-CE71BBF1E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9FBB9-B618-8B5C-361B-A32E62B0C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75D1F7-1595-F530-6815-EB67234CE0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780AC2-13DC-3760-693F-89DF6156EC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1F8AA7-4370-5DE7-E5B0-7B2756B01BB7}"/>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8" name="Footer Placeholder 7">
            <a:extLst>
              <a:ext uri="{FF2B5EF4-FFF2-40B4-BE49-F238E27FC236}">
                <a16:creationId xmlns:a16="http://schemas.microsoft.com/office/drawing/2014/main" id="{234F5ADA-0E18-FBBC-AFBA-8AA2DF5C30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D41E3D-D650-7AD2-0CB9-1220605DBC53}"/>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731471256"/>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57DE-5CBB-1474-D72C-D901E50722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51A2F6-F2B7-E695-42FC-D939DB24D43C}"/>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4" name="Footer Placeholder 3">
            <a:extLst>
              <a:ext uri="{FF2B5EF4-FFF2-40B4-BE49-F238E27FC236}">
                <a16:creationId xmlns:a16="http://schemas.microsoft.com/office/drawing/2014/main" id="{CCE2D14E-E12A-9C2D-3A02-E530B7A74A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8FA99A-3436-725D-0671-5633753118F2}"/>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2527458576"/>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DF4DAD-D65A-706E-55F5-64D3E3260ADD}"/>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3" name="Footer Placeholder 2">
            <a:extLst>
              <a:ext uri="{FF2B5EF4-FFF2-40B4-BE49-F238E27FC236}">
                <a16:creationId xmlns:a16="http://schemas.microsoft.com/office/drawing/2014/main" id="{AC4BAEE3-0D7B-4ECB-1EEA-DB82B1A1B7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B281E4-22FF-168A-4AAA-DAFAB73CBEFD}"/>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2909287591"/>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65EEC-9C53-5F47-5E0E-2E04C52B8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788A89-3E6B-76DB-B0EA-6BB8E3484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45CD3-A1E7-CAB9-DB9D-039F541D6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D21D10-6100-4C3C-4903-D2D7D42EF67F}"/>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6" name="Footer Placeholder 5">
            <a:extLst>
              <a:ext uri="{FF2B5EF4-FFF2-40B4-BE49-F238E27FC236}">
                <a16:creationId xmlns:a16="http://schemas.microsoft.com/office/drawing/2014/main" id="{D18FC543-4BDC-B20A-2B6F-44DD73538F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2812EB-7AD0-BD83-977D-1CAE901DBB86}"/>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560077513"/>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A0D5A-5ADA-4078-6521-D904644BF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D3FBB1-4022-D91E-0911-D3B775CB0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23E884-85C8-17E9-B9AD-FC01D39BC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D2646-D5EA-0EFB-C77A-05EE51C3FD21}"/>
              </a:ext>
            </a:extLst>
          </p:cNvPr>
          <p:cNvSpPr>
            <a:spLocks noGrp="1"/>
          </p:cNvSpPr>
          <p:nvPr>
            <p:ph type="dt" sz="half" idx="10"/>
          </p:nvPr>
        </p:nvSpPr>
        <p:spPr/>
        <p:txBody>
          <a:bodyPr/>
          <a:lstStyle/>
          <a:p>
            <a:fld id="{1B5E2AF4-9F19-4A12-962E-6F475B28F027}" type="datetimeFigureOut">
              <a:rPr lang="en-IN" smtClean="0"/>
              <a:t>23-01-2025</a:t>
            </a:fld>
            <a:endParaRPr lang="en-IN"/>
          </a:p>
        </p:txBody>
      </p:sp>
      <p:sp>
        <p:nvSpPr>
          <p:cNvPr id="6" name="Footer Placeholder 5">
            <a:extLst>
              <a:ext uri="{FF2B5EF4-FFF2-40B4-BE49-F238E27FC236}">
                <a16:creationId xmlns:a16="http://schemas.microsoft.com/office/drawing/2014/main" id="{7C06953C-8CAC-F310-ED51-33B1A2FB85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CC4613-315E-2704-1612-FEA09D0913E3}"/>
              </a:ext>
            </a:extLst>
          </p:cNvPr>
          <p:cNvSpPr>
            <a:spLocks noGrp="1"/>
          </p:cNvSpPr>
          <p:nvPr>
            <p:ph type="sldNum" sz="quarter" idx="12"/>
          </p:nvPr>
        </p:nvSpPr>
        <p:spPr/>
        <p:txBody>
          <a:bodyPr/>
          <a:lstStyle/>
          <a:p>
            <a:fld id="{FE5778D1-0772-4ECA-B862-04C8791CD947}" type="slidenum">
              <a:rPr lang="en-IN" smtClean="0"/>
              <a:t>‹#›</a:t>
            </a:fld>
            <a:endParaRPr lang="en-IN"/>
          </a:p>
        </p:txBody>
      </p:sp>
    </p:spTree>
    <p:extLst>
      <p:ext uri="{BB962C8B-B14F-4D97-AF65-F5344CB8AC3E}">
        <p14:creationId xmlns:p14="http://schemas.microsoft.com/office/powerpoint/2010/main" val="1211128137"/>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8000" t="-8000" r="-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019F65-117B-2EB8-90F3-D2FE7F12BD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9EF76D-0F8F-0038-86B2-87A04FF604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49854-C4E6-CDA3-0859-AE37FF56CC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E2AF4-9F19-4A12-962E-6F475B28F027}" type="datetimeFigureOut">
              <a:rPr lang="en-IN" smtClean="0"/>
              <a:t>23-01-2025</a:t>
            </a:fld>
            <a:endParaRPr lang="en-IN"/>
          </a:p>
        </p:txBody>
      </p:sp>
      <p:sp>
        <p:nvSpPr>
          <p:cNvPr id="5" name="Footer Placeholder 4">
            <a:extLst>
              <a:ext uri="{FF2B5EF4-FFF2-40B4-BE49-F238E27FC236}">
                <a16:creationId xmlns:a16="http://schemas.microsoft.com/office/drawing/2014/main" id="{EA86A083-4163-C40A-61A5-F2C08E3F1B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47BE48F-887A-28A3-D29A-21C813ECD9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778D1-0772-4ECA-B862-04C8791CD947}" type="slidenum">
              <a:rPr lang="en-IN" smtClean="0"/>
              <a:t>‹#›</a:t>
            </a:fld>
            <a:endParaRPr lang="en-IN"/>
          </a:p>
        </p:txBody>
      </p:sp>
    </p:spTree>
    <p:extLst>
      <p:ext uri="{BB962C8B-B14F-4D97-AF65-F5344CB8AC3E}">
        <p14:creationId xmlns:p14="http://schemas.microsoft.com/office/powerpoint/2010/main" val="107587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Tm="28810"/>
    </mc:Choice>
    <mc:Fallback>
      <p:transition advTm="2881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2.wdp"/><Relationship Id="rId18" Type="http://schemas.openxmlformats.org/officeDocument/2006/relationships/image" Target="../media/image19.png"/><Relationship Id="rId3" Type="http://schemas.openxmlformats.org/officeDocument/2006/relationships/video" Target="../media/media1.mp4"/><Relationship Id="rId7" Type="http://schemas.openxmlformats.org/officeDocument/2006/relationships/notesSlide" Target="../notesSlides/notesSlide5.xml"/><Relationship Id="rId12" Type="http://schemas.openxmlformats.org/officeDocument/2006/relationships/image" Target="../media/image14.png"/><Relationship Id="rId17" Type="http://schemas.openxmlformats.org/officeDocument/2006/relationships/image" Target="../media/image18.png"/><Relationship Id="rId2" Type="http://schemas.microsoft.com/office/2007/relationships/media" Target="../media/media1.mp4"/><Relationship Id="rId16" Type="http://schemas.openxmlformats.org/officeDocument/2006/relationships/image" Target="../media/image17.png"/><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image" Target="../media/image13.png"/><Relationship Id="rId5" Type="http://schemas.microsoft.com/office/2007/relationships/media" Target="../media/media2.mp4"/><Relationship Id="rId1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video" Target="NULL" TargetMode="External"/><Relationship Id="rId9" Type="http://schemas.microsoft.com/office/2007/relationships/hdphoto" Target="../media/hdphoto1.wdp"/><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EE1E05-F030-9556-24A4-648E0DD44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819" y="998910"/>
            <a:ext cx="5487051" cy="4860180"/>
          </a:xfrm>
          <a:prstGeom prst="rect">
            <a:avLst/>
          </a:prstGeom>
        </p:spPr>
      </p:pic>
      <p:sp>
        <p:nvSpPr>
          <p:cNvPr id="10" name="TextBox 9">
            <a:extLst>
              <a:ext uri="{FF2B5EF4-FFF2-40B4-BE49-F238E27FC236}">
                <a16:creationId xmlns:a16="http://schemas.microsoft.com/office/drawing/2014/main" id="{197EAE87-C24C-742B-E4FF-EE21E1F3B1E5}"/>
              </a:ext>
            </a:extLst>
          </p:cNvPr>
          <p:cNvSpPr txBox="1"/>
          <p:nvPr/>
        </p:nvSpPr>
        <p:spPr>
          <a:xfrm>
            <a:off x="1547208" y="2235366"/>
            <a:ext cx="3836020" cy="2062103"/>
          </a:xfrm>
          <a:prstGeom prst="rect">
            <a:avLst/>
          </a:prstGeom>
          <a:noFill/>
        </p:spPr>
        <p:txBody>
          <a:bodyPr wrap="square" rtlCol="0">
            <a:spAutoFit/>
          </a:bodyPr>
          <a:lstStyle/>
          <a:p>
            <a:r>
              <a:rPr lang="en-US" sz="8800" dirty="0">
                <a:solidFill>
                  <a:srgbClr val="8338EC"/>
                </a:solidFill>
                <a:latin typeface="French Script MT" panose="03020402040607040605" pitchFamily="66" charset="0"/>
              </a:rPr>
              <a:t>Instagram</a:t>
            </a:r>
            <a:r>
              <a:rPr lang="en-US" sz="4000" dirty="0"/>
              <a:t> </a:t>
            </a:r>
            <a:br>
              <a:rPr lang="en-US" sz="4000" dirty="0"/>
            </a:br>
            <a:r>
              <a:rPr lang="en-US" sz="4000" dirty="0"/>
              <a:t>Account Analytics</a:t>
            </a:r>
            <a:endParaRPr lang="en-IN" sz="4000" dirty="0"/>
          </a:p>
        </p:txBody>
      </p:sp>
      <p:sp>
        <p:nvSpPr>
          <p:cNvPr id="2" name="TextBox 1">
            <a:extLst>
              <a:ext uri="{FF2B5EF4-FFF2-40B4-BE49-F238E27FC236}">
                <a16:creationId xmlns:a16="http://schemas.microsoft.com/office/drawing/2014/main" id="{596D5E3A-9701-0130-F928-2B190F0FCBF0}"/>
              </a:ext>
            </a:extLst>
          </p:cNvPr>
          <p:cNvSpPr txBox="1"/>
          <p:nvPr/>
        </p:nvSpPr>
        <p:spPr>
          <a:xfrm>
            <a:off x="1182130" y="5616300"/>
            <a:ext cx="2569710" cy="338554"/>
          </a:xfrm>
          <a:prstGeom prst="rect">
            <a:avLst/>
          </a:prstGeom>
          <a:noFill/>
        </p:spPr>
        <p:txBody>
          <a:bodyPr wrap="square" rtlCol="0">
            <a:spAutoFit/>
          </a:bodyPr>
          <a:lstStyle/>
          <a:p>
            <a:r>
              <a:rPr lang="en-US" sz="1600" b="1" dirty="0">
                <a:solidFill>
                  <a:srgbClr val="FF006E"/>
                </a:solidFill>
              </a:rPr>
              <a:t>Virtual Internship</a:t>
            </a:r>
            <a:endParaRPr lang="en-IN" sz="1600" b="1" dirty="0">
              <a:solidFill>
                <a:srgbClr val="FF006E"/>
              </a:solidFill>
            </a:endParaRPr>
          </a:p>
        </p:txBody>
      </p:sp>
      <p:pic>
        <p:nvPicPr>
          <p:cNvPr id="6" name="Picture 5">
            <a:extLst>
              <a:ext uri="{FF2B5EF4-FFF2-40B4-BE49-F238E27FC236}">
                <a16:creationId xmlns:a16="http://schemas.microsoft.com/office/drawing/2014/main" id="{ED3FCF93-94A6-E70D-DAB0-F63864A09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63" y="5412539"/>
            <a:ext cx="746077" cy="746077"/>
          </a:xfrm>
          <a:prstGeom prst="rect">
            <a:avLst/>
          </a:prstGeom>
        </p:spPr>
      </p:pic>
      <p:pic>
        <p:nvPicPr>
          <p:cNvPr id="8" name="Picture 7">
            <a:extLst>
              <a:ext uri="{FF2B5EF4-FFF2-40B4-BE49-F238E27FC236}">
                <a16:creationId xmlns:a16="http://schemas.microsoft.com/office/drawing/2014/main" id="{55087E54-89C8-8D73-B149-99D47E446E68}"/>
              </a:ext>
            </a:extLst>
          </p:cNvPr>
          <p:cNvPicPr>
            <a:picLocks noChangeAspect="1"/>
          </p:cNvPicPr>
          <p:nvPr/>
        </p:nvPicPr>
        <p:blipFill>
          <a:blip r:embed="rId5">
            <a:extLst>
              <a:ext uri="{28A0092B-C50C-407E-A947-70E740481C1C}">
                <a14:useLocalDpi xmlns:a14="http://schemas.microsoft.com/office/drawing/2010/main" val="0"/>
              </a:ext>
            </a:extLst>
          </a:blip>
          <a:srcRect r="7797"/>
          <a:stretch/>
        </p:blipFill>
        <p:spPr>
          <a:xfrm>
            <a:off x="347572" y="600272"/>
            <a:ext cx="834558" cy="905132"/>
          </a:xfrm>
          <a:prstGeom prst="rect">
            <a:avLst/>
          </a:prstGeom>
        </p:spPr>
      </p:pic>
      <p:sp>
        <p:nvSpPr>
          <p:cNvPr id="11" name="TextBox 10">
            <a:extLst>
              <a:ext uri="{FF2B5EF4-FFF2-40B4-BE49-F238E27FC236}">
                <a16:creationId xmlns:a16="http://schemas.microsoft.com/office/drawing/2014/main" id="{99AA6F28-6FFE-5978-916E-6CA2707D49EC}"/>
              </a:ext>
            </a:extLst>
          </p:cNvPr>
          <p:cNvSpPr txBox="1"/>
          <p:nvPr/>
        </p:nvSpPr>
        <p:spPr>
          <a:xfrm>
            <a:off x="1182130" y="699384"/>
            <a:ext cx="2085406" cy="707886"/>
          </a:xfrm>
          <a:prstGeom prst="rect">
            <a:avLst/>
          </a:prstGeom>
          <a:noFill/>
        </p:spPr>
        <p:txBody>
          <a:bodyPr wrap="square" rtlCol="0">
            <a:spAutoFit/>
          </a:bodyPr>
          <a:lstStyle/>
          <a:p>
            <a:r>
              <a:rPr lang="en-US" sz="2800" b="1" dirty="0">
                <a:solidFill>
                  <a:srgbClr val="FB5607"/>
                </a:solidFill>
              </a:rPr>
              <a:t>AtliQ</a:t>
            </a:r>
            <a:r>
              <a:rPr lang="en-US" sz="1200" b="1" dirty="0">
                <a:solidFill>
                  <a:srgbClr val="FF006E"/>
                </a:solidFill>
              </a:rPr>
              <a:t> </a:t>
            </a:r>
          </a:p>
          <a:p>
            <a:r>
              <a:rPr lang="en-US" sz="1200" b="1" dirty="0">
                <a:solidFill>
                  <a:srgbClr val="FB5607"/>
                </a:solidFill>
              </a:rPr>
              <a:t>Technologies</a:t>
            </a:r>
            <a:endParaRPr lang="en-IN" sz="1200" b="1" dirty="0">
              <a:solidFill>
                <a:srgbClr val="FB5607"/>
              </a:solidFill>
            </a:endParaRPr>
          </a:p>
        </p:txBody>
      </p:sp>
    </p:spTree>
    <p:extLst>
      <p:ext uri="{BB962C8B-B14F-4D97-AF65-F5344CB8AC3E}">
        <p14:creationId xmlns:p14="http://schemas.microsoft.com/office/powerpoint/2010/main" val="3888724224"/>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24D3-85F9-8B85-7BD1-1D1B1F923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930610-E4A4-8BB2-B6A4-C7878198A3BC}"/>
              </a:ext>
            </a:extLst>
          </p:cNvPr>
          <p:cNvSpPr txBox="1"/>
          <p:nvPr/>
        </p:nvSpPr>
        <p:spPr>
          <a:xfrm>
            <a:off x="994867" y="545655"/>
            <a:ext cx="10164194"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6.Create a report that displays the unique post category names alongside their respective counts for each month</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graphicFrame>
        <p:nvGraphicFramePr>
          <p:cNvPr id="7" name="Table 6">
            <a:extLst>
              <a:ext uri="{FF2B5EF4-FFF2-40B4-BE49-F238E27FC236}">
                <a16:creationId xmlns:a16="http://schemas.microsoft.com/office/drawing/2014/main" id="{C51A39C2-EF86-73DB-9AF7-380023494958}"/>
              </a:ext>
            </a:extLst>
          </p:cNvPr>
          <p:cNvGraphicFramePr>
            <a:graphicFrameLocks noGrp="1"/>
          </p:cNvGraphicFramePr>
          <p:nvPr>
            <p:extLst>
              <p:ext uri="{D42A27DB-BD31-4B8C-83A1-F6EECF244321}">
                <p14:modId xmlns:p14="http://schemas.microsoft.com/office/powerpoint/2010/main" val="4090126814"/>
              </p:ext>
            </p:extLst>
          </p:nvPr>
        </p:nvGraphicFramePr>
        <p:xfrm>
          <a:off x="943215" y="3695412"/>
          <a:ext cx="10215846" cy="2837180"/>
        </p:xfrm>
        <a:graphic>
          <a:graphicData uri="http://schemas.openxmlformats.org/drawingml/2006/table">
            <a:tbl>
              <a:tblPr bandRow="1">
                <a:tableStyleId>{18603FDC-E32A-4AB5-989C-0864C3EAD2B8}</a:tableStyleId>
              </a:tblPr>
              <a:tblGrid>
                <a:gridCol w="1370631">
                  <a:extLst>
                    <a:ext uri="{9D8B030D-6E8A-4147-A177-3AD203B41FA5}">
                      <a16:colId xmlns:a16="http://schemas.microsoft.com/office/drawing/2014/main" val="2402721251"/>
                    </a:ext>
                  </a:extLst>
                </a:gridCol>
                <a:gridCol w="6556186">
                  <a:extLst>
                    <a:ext uri="{9D8B030D-6E8A-4147-A177-3AD203B41FA5}">
                      <a16:colId xmlns:a16="http://schemas.microsoft.com/office/drawing/2014/main" val="38679647"/>
                    </a:ext>
                  </a:extLst>
                </a:gridCol>
                <a:gridCol w="2289029">
                  <a:extLst>
                    <a:ext uri="{9D8B030D-6E8A-4147-A177-3AD203B41FA5}">
                      <a16:colId xmlns:a16="http://schemas.microsoft.com/office/drawing/2014/main" val="723296077"/>
                    </a:ext>
                  </a:extLst>
                </a:gridCol>
              </a:tblGrid>
              <a:tr h="184150">
                <a:tc>
                  <a:txBody>
                    <a:bodyPr/>
                    <a:lstStyle/>
                    <a:p>
                      <a:pPr algn="l" fontAlgn="b"/>
                      <a:r>
                        <a:rPr lang="en-IN" sz="2000" b="1" kern="1200" dirty="0">
                          <a:solidFill>
                            <a:schemeClr val="lt1"/>
                          </a:solidFill>
                        </a:rPr>
                        <a:t>Month</a:t>
                      </a:r>
                      <a:endParaRPr lang="en-IN" sz="2000" b="1" kern="1200" dirty="0">
                        <a:solidFill>
                          <a:schemeClr val="lt1"/>
                        </a:solidFill>
                        <a:latin typeface="+mn-lt"/>
                        <a:ea typeface="+mn-ea"/>
                        <a:cs typeface="+mn-cs"/>
                      </a:endParaRPr>
                    </a:p>
                  </a:txBody>
                  <a:tcPr marL="6350" marR="6350" marT="6350" marB="0" anchor="b">
                    <a:solidFill>
                      <a:srgbClr val="FFC000"/>
                    </a:solidFill>
                  </a:tcPr>
                </a:tc>
                <a:tc>
                  <a:txBody>
                    <a:bodyPr/>
                    <a:lstStyle/>
                    <a:p>
                      <a:pPr algn="l" fontAlgn="b"/>
                      <a:r>
                        <a:rPr lang="en-IN" sz="2000" b="1" kern="1200" dirty="0">
                          <a:solidFill>
                            <a:schemeClr val="lt1"/>
                          </a:solidFill>
                        </a:rPr>
                        <a:t>Post_category_names</a:t>
                      </a:r>
                      <a:endParaRPr lang="en-IN" sz="2000" b="1" kern="1200" dirty="0">
                        <a:solidFill>
                          <a:schemeClr val="lt1"/>
                        </a:solidFill>
                        <a:latin typeface="+mn-lt"/>
                        <a:ea typeface="+mn-ea"/>
                        <a:cs typeface="+mn-cs"/>
                      </a:endParaRPr>
                    </a:p>
                  </a:txBody>
                  <a:tcPr marL="6350" marR="6350" marT="6350" marB="0" anchor="b">
                    <a:solidFill>
                      <a:srgbClr val="FFC000"/>
                    </a:solidFill>
                  </a:tcPr>
                </a:tc>
                <a:tc>
                  <a:txBody>
                    <a:bodyPr/>
                    <a:lstStyle/>
                    <a:p>
                      <a:pPr algn="l" fontAlgn="b"/>
                      <a:r>
                        <a:rPr lang="en-IN" sz="2000" b="1" kern="1200" dirty="0">
                          <a:solidFill>
                            <a:schemeClr val="lt1"/>
                          </a:solidFill>
                        </a:rPr>
                        <a:t>Post_category_count</a:t>
                      </a:r>
                      <a:endParaRPr lang="en-IN" sz="2000" b="1" kern="1200" dirty="0">
                        <a:solidFill>
                          <a:schemeClr val="lt1"/>
                        </a:solidFill>
                        <a:latin typeface="+mn-lt"/>
                        <a:ea typeface="+mn-ea"/>
                        <a:cs typeface="+mn-cs"/>
                      </a:endParaRPr>
                    </a:p>
                  </a:txBody>
                  <a:tcPr marL="6350" marR="6350" marT="6350" marB="0" anchor="b">
                    <a:solidFill>
                      <a:srgbClr val="FFC000"/>
                    </a:solidFill>
                  </a:tcPr>
                </a:tc>
                <a:extLst>
                  <a:ext uri="{0D108BD9-81ED-4DB2-BD59-A6C34878D82A}">
                    <a16:rowId xmlns:a16="http://schemas.microsoft.com/office/drawing/2014/main" val="3591837101"/>
                  </a:ext>
                </a:extLst>
              </a:tr>
              <a:tr h="184150">
                <a:tc>
                  <a:txBody>
                    <a:bodyPr/>
                    <a:lstStyle/>
                    <a:p>
                      <a:pPr algn="l" fontAlgn="b"/>
                      <a:r>
                        <a:rPr lang="en-IN" sz="1800" b="1" kern="1200">
                          <a:solidFill>
                            <a:schemeClr val="lt1"/>
                          </a:solidFill>
                        </a:rPr>
                        <a:t>January</a:t>
                      </a:r>
                      <a:endParaRPr lang="en-IN" sz="1800" b="1" kern="120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IN" sz="1800" b="1" kern="1200" dirty="0">
                          <a:solidFill>
                            <a:schemeClr val="lt1"/>
                          </a:solidFill>
                        </a:rPr>
                        <a:t>Earphone , Mobile , Smartwatch</a:t>
                      </a:r>
                      <a:endParaRPr lang="en-IN" sz="1800" b="1" kern="1200" dirty="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3</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4130679230"/>
                  </a:ext>
                </a:extLst>
              </a:tr>
              <a:tr h="184150">
                <a:tc>
                  <a:txBody>
                    <a:bodyPr/>
                    <a:lstStyle/>
                    <a:p>
                      <a:pPr algn="l" fontAlgn="b"/>
                      <a:r>
                        <a:rPr lang="en-IN" sz="1800" b="1" kern="1200" dirty="0">
                          <a:solidFill>
                            <a:schemeClr val="lt1"/>
                          </a:solidFill>
                        </a:rPr>
                        <a:t>February</a:t>
                      </a:r>
                      <a:endParaRPr lang="en-IN" sz="1800" b="1" kern="1200" dirty="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IN" sz="1800" b="1" kern="1200">
                          <a:solidFill>
                            <a:schemeClr val="lt1"/>
                          </a:solidFill>
                        </a:rPr>
                        <a:t>Earphone , Laptop , Mobile , Smartwatch</a:t>
                      </a:r>
                      <a:endParaRPr lang="en-IN" sz="1800" b="1" kern="120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4</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956235634"/>
                  </a:ext>
                </a:extLst>
              </a:tr>
              <a:tr h="184150">
                <a:tc>
                  <a:txBody>
                    <a:bodyPr/>
                    <a:lstStyle/>
                    <a:p>
                      <a:pPr algn="l" fontAlgn="b"/>
                      <a:r>
                        <a:rPr lang="en-IN" sz="1800" b="1" kern="1200" dirty="0">
                          <a:solidFill>
                            <a:schemeClr val="lt1"/>
                          </a:solidFill>
                        </a:rPr>
                        <a:t>March</a:t>
                      </a:r>
                      <a:endParaRPr lang="en-IN" sz="1800" b="1" kern="1200" dirty="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IN" sz="1800" b="1" kern="1200" dirty="0">
                          <a:solidFill>
                            <a:schemeClr val="lt1"/>
                          </a:solidFill>
                        </a:rPr>
                        <a:t>Earphone , Laptop , Mobile , Smartwatch</a:t>
                      </a:r>
                      <a:endParaRPr lang="en-IN" sz="1800" b="1" kern="1200" dirty="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a:solidFill>
                            <a:schemeClr val="lt1"/>
                          </a:solidFill>
                        </a:rPr>
                        <a:t>4</a:t>
                      </a:r>
                      <a:endParaRPr lang="en-IN" sz="1800" b="1" kern="120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1981667812"/>
                  </a:ext>
                </a:extLst>
              </a:tr>
              <a:tr h="184150">
                <a:tc>
                  <a:txBody>
                    <a:bodyPr/>
                    <a:lstStyle/>
                    <a:p>
                      <a:pPr algn="l" fontAlgn="b"/>
                      <a:r>
                        <a:rPr lang="en-IN" sz="1800" b="1" kern="1200">
                          <a:solidFill>
                            <a:schemeClr val="lt1"/>
                          </a:solidFill>
                        </a:rPr>
                        <a:t>April</a:t>
                      </a:r>
                      <a:endParaRPr lang="en-IN" sz="1800" b="1" kern="120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US" sz="1800" b="1" kern="1200" dirty="0">
                          <a:solidFill>
                            <a:schemeClr val="lt1"/>
                          </a:solidFill>
                        </a:rPr>
                        <a:t>Earphone , Laptop , Mobile , Other Gadgets , Smartwatch</a:t>
                      </a:r>
                      <a:endParaRPr lang="en-US" sz="1800" b="1" kern="1200" dirty="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5</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1627805727"/>
                  </a:ext>
                </a:extLst>
              </a:tr>
              <a:tr h="184150">
                <a:tc>
                  <a:txBody>
                    <a:bodyPr/>
                    <a:lstStyle/>
                    <a:p>
                      <a:pPr algn="l" fontAlgn="b"/>
                      <a:r>
                        <a:rPr lang="en-IN" sz="1800" b="1" kern="1200">
                          <a:solidFill>
                            <a:schemeClr val="lt1"/>
                          </a:solidFill>
                        </a:rPr>
                        <a:t>May</a:t>
                      </a:r>
                      <a:endParaRPr lang="en-IN" sz="1800" b="1" kern="120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US" sz="1800" b="1" kern="1200" dirty="0">
                          <a:solidFill>
                            <a:schemeClr val="lt1"/>
                          </a:solidFill>
                        </a:rPr>
                        <a:t>Earphone , Laptop , Mobile , Other Gadgets , Smartwatch , Tech Tips</a:t>
                      </a:r>
                      <a:endParaRPr lang="en-US" sz="1800" b="1" kern="1200" dirty="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6</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3213088956"/>
                  </a:ext>
                </a:extLst>
              </a:tr>
              <a:tr h="184150">
                <a:tc>
                  <a:txBody>
                    <a:bodyPr/>
                    <a:lstStyle/>
                    <a:p>
                      <a:pPr algn="l" fontAlgn="b"/>
                      <a:r>
                        <a:rPr lang="en-IN" sz="1800" b="1" kern="1200">
                          <a:solidFill>
                            <a:schemeClr val="lt1"/>
                          </a:solidFill>
                        </a:rPr>
                        <a:t>June</a:t>
                      </a:r>
                      <a:endParaRPr lang="en-IN" sz="1800" b="1" kern="120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US" sz="1800" b="1" kern="1200">
                          <a:solidFill>
                            <a:schemeClr val="lt1"/>
                          </a:solidFill>
                        </a:rPr>
                        <a:t>Mobile , Other Gadgets , Smartwatch , Tech Tips</a:t>
                      </a:r>
                      <a:endParaRPr lang="en-US" sz="1800" b="1" kern="120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4</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3554115259"/>
                  </a:ext>
                </a:extLst>
              </a:tr>
              <a:tr h="184150">
                <a:tc>
                  <a:txBody>
                    <a:bodyPr/>
                    <a:lstStyle/>
                    <a:p>
                      <a:pPr algn="l" fontAlgn="b"/>
                      <a:r>
                        <a:rPr lang="en-IN" sz="1800" b="1" kern="1200">
                          <a:solidFill>
                            <a:schemeClr val="lt1"/>
                          </a:solidFill>
                        </a:rPr>
                        <a:t>July</a:t>
                      </a:r>
                      <a:endParaRPr lang="en-IN" sz="1800" b="1" kern="120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US" sz="1800" b="1" kern="1200">
                          <a:solidFill>
                            <a:schemeClr val="lt1"/>
                          </a:solidFill>
                        </a:rPr>
                        <a:t>Earphone , Mobile , Other Gadgets , Smartwatch , Tech Tips</a:t>
                      </a:r>
                      <a:endParaRPr lang="en-US" sz="1800" b="1" kern="120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5</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1935825834"/>
                  </a:ext>
                </a:extLst>
              </a:tr>
              <a:tr h="184150">
                <a:tc>
                  <a:txBody>
                    <a:bodyPr/>
                    <a:lstStyle/>
                    <a:p>
                      <a:pPr algn="l" fontAlgn="b"/>
                      <a:r>
                        <a:rPr lang="en-IN" sz="1800" b="1" kern="1200">
                          <a:solidFill>
                            <a:schemeClr val="lt1"/>
                          </a:solidFill>
                        </a:rPr>
                        <a:t>August</a:t>
                      </a:r>
                      <a:endParaRPr lang="en-IN" sz="1800" b="1" kern="120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US" sz="1800" b="1" kern="1200">
                          <a:solidFill>
                            <a:schemeClr val="lt1"/>
                          </a:solidFill>
                        </a:rPr>
                        <a:t>Earphone , Mobile , Other Gadgets , Smartwatch , Tech Tips</a:t>
                      </a:r>
                      <a:endParaRPr lang="en-US" sz="1800" b="1" kern="120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5</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3319152966"/>
                  </a:ext>
                </a:extLst>
              </a:tr>
              <a:tr h="184150">
                <a:tc>
                  <a:txBody>
                    <a:bodyPr/>
                    <a:lstStyle/>
                    <a:p>
                      <a:pPr algn="l" fontAlgn="b"/>
                      <a:r>
                        <a:rPr lang="en-IN" sz="1800" b="1" kern="1200" dirty="0">
                          <a:solidFill>
                            <a:schemeClr val="lt1"/>
                          </a:solidFill>
                        </a:rPr>
                        <a:t>September</a:t>
                      </a:r>
                      <a:endParaRPr lang="en-IN" sz="1800" b="1" kern="1200" dirty="0">
                        <a:solidFill>
                          <a:schemeClr val="lt1"/>
                        </a:solidFill>
                        <a:latin typeface="+mn-lt"/>
                        <a:ea typeface="+mn-ea"/>
                        <a:cs typeface="+mn-cs"/>
                      </a:endParaRPr>
                    </a:p>
                  </a:txBody>
                  <a:tcPr marL="6350" marR="6350" marT="6350" marB="0" anchor="b">
                    <a:solidFill>
                      <a:srgbClr val="FF006E"/>
                    </a:solidFill>
                  </a:tcPr>
                </a:tc>
                <a:tc>
                  <a:txBody>
                    <a:bodyPr/>
                    <a:lstStyle/>
                    <a:p>
                      <a:pPr algn="l" fontAlgn="b"/>
                      <a:r>
                        <a:rPr lang="en-US" sz="1800" b="1" kern="1200" dirty="0">
                          <a:solidFill>
                            <a:schemeClr val="lt1"/>
                          </a:solidFill>
                        </a:rPr>
                        <a:t>Mobile , Other Gadgets , Smartwatch , Tech Tips</a:t>
                      </a:r>
                      <a:endParaRPr lang="en-US" sz="1800" b="1" kern="1200" dirty="0">
                        <a:solidFill>
                          <a:schemeClr val="lt1"/>
                        </a:solidFill>
                        <a:latin typeface="+mn-lt"/>
                        <a:ea typeface="+mn-ea"/>
                        <a:cs typeface="+mn-cs"/>
                      </a:endParaRPr>
                    </a:p>
                  </a:txBody>
                  <a:tcPr marL="6350" marR="6350" marT="6350" marB="0" anchor="b">
                    <a:solidFill>
                      <a:srgbClr val="7030A0"/>
                    </a:solidFill>
                  </a:tcPr>
                </a:tc>
                <a:tc>
                  <a:txBody>
                    <a:bodyPr/>
                    <a:lstStyle/>
                    <a:p>
                      <a:pPr algn="r" fontAlgn="b"/>
                      <a:r>
                        <a:rPr lang="en-IN" sz="1800" b="1" kern="1200" dirty="0">
                          <a:solidFill>
                            <a:schemeClr val="lt1"/>
                          </a:solidFill>
                        </a:rPr>
                        <a:t>4</a:t>
                      </a:r>
                      <a:endParaRPr lang="en-IN" sz="1800" b="1" kern="1200" dirty="0">
                        <a:solidFill>
                          <a:schemeClr val="lt1"/>
                        </a:solidFill>
                        <a:latin typeface="+mn-lt"/>
                        <a:ea typeface="+mn-ea"/>
                        <a:cs typeface="+mn-cs"/>
                      </a:endParaRPr>
                    </a:p>
                  </a:txBody>
                  <a:tcPr marL="6350" marR="6350" marT="6350" marB="0" anchor="b"/>
                </a:tc>
                <a:extLst>
                  <a:ext uri="{0D108BD9-81ED-4DB2-BD59-A6C34878D82A}">
                    <a16:rowId xmlns:a16="http://schemas.microsoft.com/office/drawing/2014/main" val="120229648"/>
                  </a:ext>
                </a:extLst>
              </a:tr>
            </a:tbl>
          </a:graphicData>
        </a:graphic>
      </p:graphicFrame>
      <p:pic>
        <p:nvPicPr>
          <p:cNvPr id="4" name="Picture 3">
            <a:extLst>
              <a:ext uri="{FF2B5EF4-FFF2-40B4-BE49-F238E27FC236}">
                <a16:creationId xmlns:a16="http://schemas.microsoft.com/office/drawing/2014/main" id="{F0C403B0-0FB2-57E7-55F8-7CCB0A8D54FE}"/>
              </a:ext>
            </a:extLst>
          </p:cNvPr>
          <p:cNvPicPr>
            <a:picLocks noChangeAspect="1"/>
          </p:cNvPicPr>
          <p:nvPr/>
        </p:nvPicPr>
        <p:blipFill>
          <a:blip r:embed="rId3"/>
          <a:stretch>
            <a:fillRect/>
          </a:stretch>
        </p:blipFill>
        <p:spPr>
          <a:xfrm>
            <a:off x="3133163" y="1726084"/>
            <a:ext cx="5835950" cy="1339919"/>
          </a:xfrm>
          <a:prstGeom prst="rect">
            <a:avLst/>
          </a:prstGeom>
          <a:ln>
            <a:solidFill>
              <a:srgbClr val="8338EC"/>
            </a:solidFill>
            <a:prstDash val="lgDash"/>
          </a:ln>
        </p:spPr>
      </p:pic>
    </p:spTree>
    <p:extLst>
      <p:ext uri="{BB962C8B-B14F-4D97-AF65-F5344CB8AC3E}">
        <p14:creationId xmlns:p14="http://schemas.microsoft.com/office/powerpoint/2010/main" val="3711003496"/>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F46AE-D7FD-5533-BB58-C8989163FF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1102CD1-5E60-E7DC-66E4-7C3DF0580CC8}"/>
              </a:ext>
            </a:extLst>
          </p:cNvPr>
          <p:cNvSpPr txBox="1"/>
          <p:nvPr/>
        </p:nvSpPr>
        <p:spPr>
          <a:xfrm>
            <a:off x="791330" y="761038"/>
            <a:ext cx="1051065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7.What is the percentage breakdown of total reach by post type?</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4" name="Picture 3">
            <a:extLst>
              <a:ext uri="{FF2B5EF4-FFF2-40B4-BE49-F238E27FC236}">
                <a16:creationId xmlns:a16="http://schemas.microsoft.com/office/drawing/2014/main" id="{CC2201BE-8750-E0D3-E1BF-369E5BF5B1EB}"/>
              </a:ext>
            </a:extLst>
          </p:cNvPr>
          <p:cNvPicPr>
            <a:picLocks noChangeAspect="1"/>
          </p:cNvPicPr>
          <p:nvPr/>
        </p:nvPicPr>
        <p:blipFill>
          <a:blip r:embed="rId3"/>
          <a:stretch>
            <a:fillRect/>
          </a:stretch>
        </p:blipFill>
        <p:spPr>
          <a:xfrm>
            <a:off x="6267896" y="2154637"/>
            <a:ext cx="5304670" cy="3609792"/>
          </a:xfrm>
          <a:prstGeom prst="rect">
            <a:avLst/>
          </a:prstGeom>
        </p:spPr>
      </p:pic>
      <p:pic>
        <p:nvPicPr>
          <p:cNvPr id="5" name="Picture 4">
            <a:extLst>
              <a:ext uri="{FF2B5EF4-FFF2-40B4-BE49-F238E27FC236}">
                <a16:creationId xmlns:a16="http://schemas.microsoft.com/office/drawing/2014/main" id="{DFB0FFEB-7CAD-292B-D13C-065B7EC7EF58}"/>
              </a:ext>
            </a:extLst>
          </p:cNvPr>
          <p:cNvPicPr>
            <a:picLocks noChangeAspect="1"/>
          </p:cNvPicPr>
          <p:nvPr/>
        </p:nvPicPr>
        <p:blipFill>
          <a:blip r:embed="rId4"/>
          <a:stretch>
            <a:fillRect/>
          </a:stretch>
        </p:blipFill>
        <p:spPr>
          <a:xfrm>
            <a:off x="619434" y="2286413"/>
            <a:ext cx="5720124" cy="1205165"/>
          </a:xfrm>
          <a:prstGeom prst="rect">
            <a:avLst/>
          </a:prstGeom>
          <a:ln>
            <a:solidFill>
              <a:srgbClr val="8338EC"/>
            </a:solidFill>
            <a:prstDash val="lgDash"/>
          </a:ln>
        </p:spPr>
      </p:pic>
      <p:sp>
        <p:nvSpPr>
          <p:cNvPr id="8" name="TextBox 7">
            <a:extLst>
              <a:ext uri="{FF2B5EF4-FFF2-40B4-BE49-F238E27FC236}">
                <a16:creationId xmlns:a16="http://schemas.microsoft.com/office/drawing/2014/main" id="{42F509B7-BB1C-F784-98CE-EF427B34BC30}"/>
              </a:ext>
            </a:extLst>
          </p:cNvPr>
          <p:cNvSpPr txBox="1"/>
          <p:nvPr/>
        </p:nvSpPr>
        <p:spPr>
          <a:xfrm>
            <a:off x="791330" y="4529824"/>
            <a:ext cx="5304670" cy="830997"/>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US" sz="1200" dirty="0"/>
              <a:t>Instagram's algorithms heavily promote </a:t>
            </a:r>
            <a:r>
              <a:rPr lang="en-US" sz="1200" b="1" dirty="0">
                <a:solidFill>
                  <a:srgbClr val="8338EC"/>
                </a:solidFill>
              </a:rPr>
              <a:t>Reels</a:t>
            </a:r>
            <a:r>
              <a:rPr lang="en-US" sz="1200" dirty="0"/>
              <a:t>, which likely contributes to their dominance</a:t>
            </a:r>
            <a:r>
              <a:rPr lang="en-US" sz="1200" b="1" dirty="0">
                <a:solidFill>
                  <a:srgbClr val="8338EC"/>
                </a:solidFill>
              </a:rPr>
              <a:t>(61.63%)</a:t>
            </a:r>
          </a:p>
          <a:p>
            <a:pPr marL="171450" indent="-171450">
              <a:buClr>
                <a:srgbClr val="8338EC"/>
              </a:buClr>
              <a:buFont typeface="Wingdings" panose="05000000000000000000" pitchFamily="2" charset="2"/>
              <a:buChar char="Ø"/>
            </a:pPr>
            <a:r>
              <a:rPr lang="en-US" sz="1200" dirty="0"/>
              <a:t>Static posts (</a:t>
            </a:r>
            <a:r>
              <a:rPr lang="en-US" sz="1200" b="1" dirty="0">
                <a:solidFill>
                  <a:srgbClr val="8338EC"/>
                </a:solidFill>
              </a:rPr>
              <a:t>Images</a:t>
            </a:r>
            <a:r>
              <a:rPr lang="en-US" sz="1200" dirty="0"/>
              <a:t>) still serve as a foundational format, but creators and brands may be shifting focus to video formats for better reach and engagement.</a:t>
            </a:r>
            <a:endParaRPr lang="en-IN" sz="1200" dirty="0"/>
          </a:p>
        </p:txBody>
      </p:sp>
      <p:sp>
        <p:nvSpPr>
          <p:cNvPr id="6" name="TextBox 5">
            <a:extLst>
              <a:ext uri="{FF2B5EF4-FFF2-40B4-BE49-F238E27FC236}">
                <a16:creationId xmlns:a16="http://schemas.microsoft.com/office/drawing/2014/main" id="{C7D7717F-31D4-A55B-B827-F385B6F7DB1D}"/>
              </a:ext>
            </a:extLst>
          </p:cNvPr>
          <p:cNvSpPr txBox="1"/>
          <p:nvPr/>
        </p:nvSpPr>
        <p:spPr>
          <a:xfrm>
            <a:off x="5908075" y="1680271"/>
            <a:ext cx="5664491" cy="338554"/>
          </a:xfrm>
          <a:prstGeom prst="rect">
            <a:avLst/>
          </a:prstGeom>
          <a:noFill/>
        </p:spPr>
        <p:txBody>
          <a:bodyPr wrap="square">
            <a:spAutoFit/>
          </a:bodyPr>
          <a:lstStyle/>
          <a:p>
            <a:pPr algn="ctr"/>
            <a:r>
              <a:rPr lang="en-IN" sz="1600" b="1" dirty="0">
                <a:solidFill>
                  <a:srgbClr val="FF006E"/>
                </a:solidFill>
              </a:rPr>
              <a:t>Total_reach by post_type</a:t>
            </a:r>
          </a:p>
        </p:txBody>
      </p:sp>
    </p:spTree>
    <p:extLst>
      <p:ext uri="{BB962C8B-B14F-4D97-AF65-F5344CB8AC3E}">
        <p14:creationId xmlns:p14="http://schemas.microsoft.com/office/powerpoint/2010/main" val="4214447845"/>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2198-EFB7-8971-D9F1-94FB964E8FB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567691-241E-1257-00C3-B4F13709A86C}"/>
              </a:ext>
            </a:extLst>
          </p:cNvPr>
          <p:cNvSpPr txBox="1"/>
          <p:nvPr/>
        </p:nvSpPr>
        <p:spPr>
          <a:xfrm>
            <a:off x="738835" y="571380"/>
            <a:ext cx="1089233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8.Create a report that includes the quarter, total comments, and total saves recorded for each post category</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4" name="Picture 3">
            <a:extLst>
              <a:ext uri="{FF2B5EF4-FFF2-40B4-BE49-F238E27FC236}">
                <a16:creationId xmlns:a16="http://schemas.microsoft.com/office/drawing/2014/main" id="{FADD8F54-7913-8102-BABC-9726527FA264}"/>
              </a:ext>
            </a:extLst>
          </p:cNvPr>
          <p:cNvPicPr>
            <a:picLocks noChangeAspect="1"/>
          </p:cNvPicPr>
          <p:nvPr/>
        </p:nvPicPr>
        <p:blipFill>
          <a:blip r:embed="rId3"/>
          <a:stretch>
            <a:fillRect/>
          </a:stretch>
        </p:blipFill>
        <p:spPr>
          <a:xfrm>
            <a:off x="458075" y="1923898"/>
            <a:ext cx="3360459" cy="1701556"/>
          </a:xfrm>
          <a:prstGeom prst="rect">
            <a:avLst/>
          </a:prstGeom>
          <a:ln>
            <a:solidFill>
              <a:srgbClr val="8338EC"/>
            </a:solidFill>
            <a:prstDash val="lgDash"/>
          </a:ln>
        </p:spPr>
      </p:pic>
      <p:sp>
        <p:nvSpPr>
          <p:cNvPr id="9" name="TextBox 8">
            <a:extLst>
              <a:ext uri="{FF2B5EF4-FFF2-40B4-BE49-F238E27FC236}">
                <a16:creationId xmlns:a16="http://schemas.microsoft.com/office/drawing/2014/main" id="{B58E9805-D3B2-3799-798A-3ACE8C59C6D6}"/>
              </a:ext>
            </a:extLst>
          </p:cNvPr>
          <p:cNvSpPr txBox="1"/>
          <p:nvPr/>
        </p:nvSpPr>
        <p:spPr>
          <a:xfrm>
            <a:off x="607415" y="4148608"/>
            <a:ext cx="3099973" cy="1569660"/>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IN" sz="1200" b="1" dirty="0">
                <a:solidFill>
                  <a:srgbClr val="8338EC"/>
                </a:solidFill>
              </a:rPr>
              <a:t>Q2 </a:t>
            </a:r>
            <a:r>
              <a:rPr lang="en-IN" sz="1200" dirty="0"/>
              <a:t>appears to have the </a:t>
            </a:r>
            <a:r>
              <a:rPr lang="en-IN" sz="1200" b="1" dirty="0">
                <a:solidFill>
                  <a:srgbClr val="8338EC"/>
                </a:solidFill>
              </a:rPr>
              <a:t>highest engagement </a:t>
            </a:r>
            <a:r>
              <a:rPr lang="en-IN" sz="1200" dirty="0"/>
              <a:t>(saves and comments), with a significant peak in Mobile and Tech Tips categories.</a:t>
            </a:r>
          </a:p>
          <a:p>
            <a:pPr marL="171450" indent="-171450">
              <a:buClr>
                <a:srgbClr val="8338EC"/>
              </a:buClr>
              <a:buFont typeface="Wingdings" panose="05000000000000000000" pitchFamily="2" charset="2"/>
              <a:buChar char="Ø"/>
            </a:pPr>
            <a:r>
              <a:rPr lang="en-IN" sz="1200" dirty="0"/>
              <a:t>"</a:t>
            </a:r>
            <a:r>
              <a:rPr lang="en-IN" sz="1200" b="1" dirty="0">
                <a:solidFill>
                  <a:srgbClr val="8338EC"/>
                </a:solidFill>
              </a:rPr>
              <a:t>Tech Tips</a:t>
            </a:r>
            <a:r>
              <a:rPr lang="en-IN" sz="1200" dirty="0"/>
              <a:t>" consistently leads in both total saves and comments across quarters, with the highest performance in Q2 and Q3.</a:t>
            </a:r>
          </a:p>
          <a:p>
            <a:endParaRPr lang="en-IN" sz="1200" dirty="0"/>
          </a:p>
        </p:txBody>
      </p:sp>
      <p:pic>
        <p:nvPicPr>
          <p:cNvPr id="10" name="Picture 9">
            <a:extLst>
              <a:ext uri="{FF2B5EF4-FFF2-40B4-BE49-F238E27FC236}">
                <a16:creationId xmlns:a16="http://schemas.microsoft.com/office/drawing/2014/main" id="{805C132B-BB4C-C5F6-AA01-9A44C37649D5}"/>
              </a:ext>
            </a:extLst>
          </p:cNvPr>
          <p:cNvPicPr>
            <a:picLocks noChangeAspect="1"/>
          </p:cNvPicPr>
          <p:nvPr/>
        </p:nvPicPr>
        <p:blipFill>
          <a:blip r:embed="rId4"/>
          <a:stretch>
            <a:fillRect/>
          </a:stretch>
        </p:blipFill>
        <p:spPr>
          <a:xfrm>
            <a:off x="4047130" y="1396942"/>
            <a:ext cx="7799383" cy="4480911"/>
          </a:xfrm>
          <a:prstGeom prst="rect">
            <a:avLst/>
          </a:prstGeom>
        </p:spPr>
      </p:pic>
      <p:cxnSp>
        <p:nvCxnSpPr>
          <p:cNvPr id="12" name="Straight Connector 11">
            <a:extLst>
              <a:ext uri="{FF2B5EF4-FFF2-40B4-BE49-F238E27FC236}">
                <a16:creationId xmlns:a16="http://schemas.microsoft.com/office/drawing/2014/main" id="{4CB2B22E-D974-B833-9484-CDD0953F9296}"/>
              </a:ext>
            </a:extLst>
          </p:cNvPr>
          <p:cNvCxnSpPr>
            <a:cxnSpLocks/>
            <a:endCxn id="10" idx="2"/>
          </p:cNvCxnSpPr>
          <p:nvPr/>
        </p:nvCxnSpPr>
        <p:spPr>
          <a:xfrm>
            <a:off x="7923459" y="1733703"/>
            <a:ext cx="23363" cy="414415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33097783"/>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C150E-BE5A-E9A5-5195-105BFD883B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E0C44C-4D6B-6DA3-6D2A-CBDC7AA69EDE}"/>
              </a:ext>
            </a:extLst>
          </p:cNvPr>
          <p:cNvSpPr txBox="1"/>
          <p:nvPr/>
        </p:nvSpPr>
        <p:spPr>
          <a:xfrm>
            <a:off x="0" y="527489"/>
            <a:ext cx="1219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9. List the top three dates in each month with the highest number of new followers</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4" name="Picture 3">
            <a:extLst>
              <a:ext uri="{FF2B5EF4-FFF2-40B4-BE49-F238E27FC236}">
                <a16:creationId xmlns:a16="http://schemas.microsoft.com/office/drawing/2014/main" id="{FCA287AF-96F9-A1DD-F666-3505F1F60503}"/>
              </a:ext>
            </a:extLst>
          </p:cNvPr>
          <p:cNvPicPr>
            <a:picLocks noChangeAspect="1"/>
          </p:cNvPicPr>
          <p:nvPr/>
        </p:nvPicPr>
        <p:blipFill>
          <a:blip r:embed="rId3"/>
          <a:stretch>
            <a:fillRect/>
          </a:stretch>
        </p:blipFill>
        <p:spPr>
          <a:xfrm>
            <a:off x="867291" y="1646223"/>
            <a:ext cx="6757691" cy="2031347"/>
          </a:xfrm>
          <a:prstGeom prst="rect">
            <a:avLst/>
          </a:prstGeom>
          <a:ln>
            <a:solidFill>
              <a:srgbClr val="8338EC"/>
            </a:solidFill>
            <a:prstDash val="lgDash"/>
          </a:ln>
        </p:spPr>
      </p:pic>
      <p:sp>
        <p:nvSpPr>
          <p:cNvPr id="7" name="TextBox 6">
            <a:extLst>
              <a:ext uri="{FF2B5EF4-FFF2-40B4-BE49-F238E27FC236}">
                <a16:creationId xmlns:a16="http://schemas.microsoft.com/office/drawing/2014/main" id="{CDAAA084-0638-F8D2-D507-F392EF302B74}"/>
              </a:ext>
            </a:extLst>
          </p:cNvPr>
          <p:cNvSpPr txBox="1"/>
          <p:nvPr/>
        </p:nvSpPr>
        <p:spPr>
          <a:xfrm>
            <a:off x="931346" y="4396195"/>
            <a:ext cx="6097022" cy="646331"/>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IN" sz="1200" b="1" dirty="0">
                <a:solidFill>
                  <a:srgbClr val="8338EC"/>
                </a:solidFill>
              </a:rPr>
              <a:t>May and June </a:t>
            </a:r>
            <a:r>
              <a:rPr lang="en-IN" sz="1200" dirty="0"/>
              <a:t>are the most productive months for follower growth, with multiple high-performing dates.</a:t>
            </a:r>
          </a:p>
          <a:p>
            <a:pPr marL="171450" indent="-171450">
              <a:buClr>
                <a:srgbClr val="8338EC"/>
              </a:buClr>
              <a:buFont typeface="Wingdings" panose="05000000000000000000" pitchFamily="2" charset="2"/>
              <a:buChar char="Ø"/>
            </a:pPr>
            <a:r>
              <a:rPr lang="en-IN" sz="1200" b="1" dirty="0">
                <a:solidFill>
                  <a:srgbClr val="8338EC"/>
                </a:solidFill>
              </a:rPr>
              <a:t>April</a:t>
            </a:r>
            <a:r>
              <a:rPr lang="en-IN" sz="1200" dirty="0"/>
              <a:t> shows relatively </a:t>
            </a:r>
            <a:r>
              <a:rPr lang="en-IN" sz="1200" b="1" dirty="0">
                <a:solidFill>
                  <a:srgbClr val="8338EC"/>
                </a:solidFill>
              </a:rPr>
              <a:t>lower activity </a:t>
            </a:r>
            <a:r>
              <a:rPr lang="en-IN" sz="1200" dirty="0"/>
              <a:t>compared to earlier months like February and March.</a:t>
            </a:r>
          </a:p>
        </p:txBody>
      </p:sp>
      <p:sp>
        <p:nvSpPr>
          <p:cNvPr id="9" name="TextBox 8">
            <a:extLst>
              <a:ext uri="{FF2B5EF4-FFF2-40B4-BE49-F238E27FC236}">
                <a16:creationId xmlns:a16="http://schemas.microsoft.com/office/drawing/2014/main" id="{55BA0D22-8124-0F61-7C8F-D89FB56D60A8}"/>
              </a:ext>
            </a:extLst>
          </p:cNvPr>
          <p:cNvSpPr txBox="1"/>
          <p:nvPr/>
        </p:nvSpPr>
        <p:spPr>
          <a:xfrm>
            <a:off x="931346" y="5042526"/>
            <a:ext cx="7108079" cy="830997"/>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US" sz="1200" dirty="0"/>
              <a:t>Certain months have standout dates with significantly higher new followers</a:t>
            </a:r>
          </a:p>
          <a:p>
            <a:pPr marL="628650" lvl="1" indent="-171450">
              <a:buClr>
                <a:srgbClr val="8338EC"/>
              </a:buClr>
              <a:buFont typeface="Wingdings" panose="05000000000000000000" pitchFamily="2" charset="2"/>
              <a:buChar char="ü"/>
            </a:pPr>
            <a:r>
              <a:rPr lang="en-US" sz="1200" b="1" dirty="0">
                <a:solidFill>
                  <a:srgbClr val="8338EC"/>
                </a:solidFill>
              </a:rPr>
              <a:t>June 3 (8802) </a:t>
            </a:r>
            <a:r>
              <a:rPr lang="en-US" sz="1200" dirty="0"/>
              <a:t>and </a:t>
            </a:r>
            <a:r>
              <a:rPr lang="en-US" sz="1200" b="1" dirty="0">
                <a:solidFill>
                  <a:srgbClr val="8338EC"/>
                </a:solidFill>
              </a:rPr>
              <a:t>June 30 (8804) </a:t>
            </a:r>
            <a:r>
              <a:rPr lang="en-US" sz="1200" dirty="0"/>
              <a:t>lead, showing </a:t>
            </a:r>
            <a:r>
              <a:rPr lang="en-US" sz="1200" dirty="0">
                <a:solidFill>
                  <a:srgbClr val="8338EC"/>
                </a:solidFill>
              </a:rPr>
              <a:t>spikes in engagement</a:t>
            </a:r>
            <a:r>
              <a:rPr lang="en-US" sz="1200" dirty="0"/>
              <a:t>.</a:t>
            </a:r>
          </a:p>
          <a:p>
            <a:pPr marL="628650" lvl="1" indent="-171450">
              <a:buClr>
                <a:srgbClr val="8338EC"/>
              </a:buClr>
              <a:buFont typeface="Wingdings" panose="05000000000000000000" pitchFamily="2" charset="2"/>
              <a:buChar char="ü"/>
            </a:pPr>
            <a:r>
              <a:rPr lang="en-US" sz="1200" b="1" dirty="0">
                <a:solidFill>
                  <a:srgbClr val="8338EC"/>
                </a:solidFill>
              </a:rPr>
              <a:t>May 8 (8872) </a:t>
            </a:r>
            <a:r>
              <a:rPr lang="en-US" sz="1200" dirty="0"/>
              <a:t>has the highest count, indicating a </a:t>
            </a:r>
            <a:r>
              <a:rPr lang="en-US" sz="1200" dirty="0">
                <a:solidFill>
                  <a:srgbClr val="8338EC"/>
                </a:solidFill>
              </a:rPr>
              <a:t>strong follower acquisition effort</a:t>
            </a:r>
            <a:r>
              <a:rPr lang="en-US" sz="1200" dirty="0"/>
              <a:t>.</a:t>
            </a:r>
          </a:p>
          <a:p>
            <a:pPr marL="628650" lvl="1" indent="-171450">
              <a:buClr>
                <a:srgbClr val="8338EC"/>
              </a:buClr>
              <a:buFont typeface="Wingdings" panose="05000000000000000000" pitchFamily="2" charset="2"/>
              <a:buChar char="ü"/>
            </a:pPr>
            <a:r>
              <a:rPr lang="en-US" sz="1200" b="1" dirty="0">
                <a:solidFill>
                  <a:srgbClr val="8338EC"/>
                </a:solidFill>
              </a:rPr>
              <a:t>February 1 (4106) </a:t>
            </a:r>
            <a:r>
              <a:rPr lang="en-US" sz="1200" dirty="0"/>
              <a:t>outperforms other dates in the month.</a:t>
            </a:r>
            <a:endParaRPr lang="en-IN" sz="1200" dirty="0"/>
          </a:p>
        </p:txBody>
      </p:sp>
      <p:sp>
        <p:nvSpPr>
          <p:cNvPr id="3" name="TextBox 2">
            <a:extLst>
              <a:ext uri="{FF2B5EF4-FFF2-40B4-BE49-F238E27FC236}">
                <a16:creationId xmlns:a16="http://schemas.microsoft.com/office/drawing/2014/main" id="{FE5BF53C-F467-79B7-04BE-0B6CBE400C50}"/>
              </a:ext>
            </a:extLst>
          </p:cNvPr>
          <p:cNvSpPr txBox="1"/>
          <p:nvPr/>
        </p:nvSpPr>
        <p:spPr>
          <a:xfrm>
            <a:off x="7624982" y="1229800"/>
            <a:ext cx="4213242" cy="276999"/>
          </a:xfrm>
          <a:prstGeom prst="rect">
            <a:avLst/>
          </a:prstGeom>
          <a:noFill/>
        </p:spPr>
        <p:txBody>
          <a:bodyPr wrap="square">
            <a:spAutoFit/>
          </a:bodyPr>
          <a:lstStyle/>
          <a:p>
            <a:r>
              <a:rPr lang="en-IN" sz="1200" b="1" dirty="0">
                <a:solidFill>
                  <a:srgbClr val="FF006E"/>
                </a:solidFill>
              </a:rPr>
              <a:t>Top 3 dates in each month with highest _new followers count</a:t>
            </a:r>
          </a:p>
        </p:txBody>
      </p:sp>
      <p:pic>
        <p:nvPicPr>
          <p:cNvPr id="11" name="Picture 10">
            <a:extLst>
              <a:ext uri="{FF2B5EF4-FFF2-40B4-BE49-F238E27FC236}">
                <a16:creationId xmlns:a16="http://schemas.microsoft.com/office/drawing/2014/main" id="{AE0DFD84-FBE5-C7A2-4039-50DAD92828E4}"/>
              </a:ext>
            </a:extLst>
          </p:cNvPr>
          <p:cNvPicPr>
            <a:picLocks noChangeAspect="1"/>
          </p:cNvPicPr>
          <p:nvPr/>
        </p:nvPicPr>
        <p:blipFill>
          <a:blip r:embed="rId4"/>
          <a:stretch>
            <a:fillRect/>
          </a:stretch>
        </p:blipFill>
        <p:spPr>
          <a:xfrm>
            <a:off x="8080518" y="1434799"/>
            <a:ext cx="3302170" cy="5073911"/>
          </a:xfrm>
          <a:prstGeom prst="rect">
            <a:avLst/>
          </a:prstGeom>
        </p:spPr>
      </p:pic>
    </p:spTree>
    <p:extLst>
      <p:ext uri="{BB962C8B-B14F-4D97-AF65-F5344CB8AC3E}">
        <p14:creationId xmlns:p14="http://schemas.microsoft.com/office/powerpoint/2010/main" val="2542805238"/>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8EB5E-AFF7-432C-2F78-E241FB991B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764D4F-A35E-49D1-1A59-76D94DD30CE0}"/>
              </a:ext>
            </a:extLst>
          </p:cNvPr>
          <p:cNvSpPr txBox="1"/>
          <p:nvPr/>
        </p:nvSpPr>
        <p:spPr>
          <a:xfrm>
            <a:off x="504749" y="527489"/>
            <a:ext cx="1112642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10.Create a stored procedure that takes the 'Week number' as input and generates a report displaying the total shares for each 'Post type'</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4" name="Picture 3">
            <a:extLst>
              <a:ext uri="{FF2B5EF4-FFF2-40B4-BE49-F238E27FC236}">
                <a16:creationId xmlns:a16="http://schemas.microsoft.com/office/drawing/2014/main" id="{EA1CC393-1842-9497-1E77-C7DFC2B861BF}"/>
              </a:ext>
            </a:extLst>
          </p:cNvPr>
          <p:cNvPicPr>
            <a:picLocks noChangeAspect="1"/>
          </p:cNvPicPr>
          <p:nvPr/>
        </p:nvPicPr>
        <p:blipFill>
          <a:blip r:embed="rId3"/>
          <a:stretch>
            <a:fillRect/>
          </a:stretch>
        </p:blipFill>
        <p:spPr>
          <a:xfrm>
            <a:off x="2444374" y="1590388"/>
            <a:ext cx="7131417" cy="2044805"/>
          </a:xfrm>
          <a:prstGeom prst="rect">
            <a:avLst/>
          </a:prstGeom>
          <a:ln>
            <a:solidFill>
              <a:srgbClr val="8338EC"/>
            </a:solidFill>
            <a:prstDash val="lgDash"/>
          </a:ln>
        </p:spPr>
      </p:pic>
      <p:pic>
        <p:nvPicPr>
          <p:cNvPr id="5" name="Picture 4">
            <a:extLst>
              <a:ext uri="{FF2B5EF4-FFF2-40B4-BE49-F238E27FC236}">
                <a16:creationId xmlns:a16="http://schemas.microsoft.com/office/drawing/2014/main" id="{EBC35EE4-4D03-E5B1-9EF3-CEEF140523F4}"/>
              </a:ext>
            </a:extLst>
          </p:cNvPr>
          <p:cNvPicPr>
            <a:picLocks noChangeAspect="1"/>
          </p:cNvPicPr>
          <p:nvPr/>
        </p:nvPicPr>
        <p:blipFill>
          <a:blip r:embed="rId4"/>
          <a:stretch>
            <a:fillRect/>
          </a:stretch>
        </p:blipFill>
        <p:spPr>
          <a:xfrm>
            <a:off x="5885013" y="4309043"/>
            <a:ext cx="5429529" cy="2095608"/>
          </a:xfrm>
          <a:prstGeom prst="rect">
            <a:avLst/>
          </a:prstGeom>
        </p:spPr>
      </p:pic>
      <p:sp>
        <p:nvSpPr>
          <p:cNvPr id="7" name="TextBox 6">
            <a:extLst>
              <a:ext uri="{FF2B5EF4-FFF2-40B4-BE49-F238E27FC236}">
                <a16:creationId xmlns:a16="http://schemas.microsoft.com/office/drawing/2014/main" id="{EFAAA56D-E0CC-2E10-1839-350448ED1432}"/>
              </a:ext>
            </a:extLst>
          </p:cNvPr>
          <p:cNvSpPr txBox="1"/>
          <p:nvPr/>
        </p:nvSpPr>
        <p:spPr>
          <a:xfrm>
            <a:off x="5650051" y="3895489"/>
            <a:ext cx="5664491" cy="584775"/>
          </a:xfrm>
          <a:prstGeom prst="rect">
            <a:avLst/>
          </a:prstGeom>
          <a:noFill/>
        </p:spPr>
        <p:txBody>
          <a:bodyPr wrap="square">
            <a:spAutoFit/>
          </a:bodyPr>
          <a:lstStyle/>
          <a:p>
            <a:pPr algn="ctr"/>
            <a:r>
              <a:rPr lang="en-IN" sz="1600" b="1" dirty="0">
                <a:solidFill>
                  <a:srgbClr val="FF006E"/>
                </a:solidFill>
              </a:rPr>
              <a:t>Total_Shares by post_type for week 22</a:t>
            </a:r>
          </a:p>
          <a:p>
            <a:pPr algn="ctr"/>
            <a:r>
              <a:rPr lang="en-IN" sz="1600" b="1" dirty="0">
                <a:solidFill>
                  <a:srgbClr val="FF006E"/>
                </a:solidFill>
              </a:rPr>
              <a:t>(highest number of shares in a week)</a:t>
            </a:r>
          </a:p>
        </p:txBody>
      </p:sp>
      <p:sp>
        <p:nvSpPr>
          <p:cNvPr id="3" name="TextBox 2">
            <a:extLst>
              <a:ext uri="{FF2B5EF4-FFF2-40B4-BE49-F238E27FC236}">
                <a16:creationId xmlns:a16="http://schemas.microsoft.com/office/drawing/2014/main" id="{0195E732-5987-975D-2348-78B127036EAE}"/>
              </a:ext>
            </a:extLst>
          </p:cNvPr>
          <p:cNvSpPr txBox="1"/>
          <p:nvPr/>
        </p:nvSpPr>
        <p:spPr>
          <a:xfrm>
            <a:off x="985024" y="4980792"/>
            <a:ext cx="4782508" cy="461665"/>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US" sz="1200" dirty="0"/>
              <a:t>IG Reels are the most shared content in almost many weeks</a:t>
            </a:r>
          </a:p>
          <a:p>
            <a:pPr marL="171450" indent="-171450">
              <a:buClr>
                <a:srgbClr val="8338EC"/>
              </a:buClr>
              <a:buFont typeface="Wingdings" panose="05000000000000000000" pitchFamily="2" charset="2"/>
              <a:buChar char="Ø"/>
            </a:pPr>
            <a:r>
              <a:rPr lang="en-US" sz="1200" b="1" dirty="0">
                <a:solidFill>
                  <a:srgbClr val="8338EC"/>
                </a:solidFill>
              </a:rPr>
              <a:t>IG Reels </a:t>
            </a:r>
            <a:r>
              <a:rPr lang="en-US" sz="1200" dirty="0"/>
              <a:t>account for the largest share with </a:t>
            </a:r>
            <a:r>
              <a:rPr lang="en-US" sz="1200" b="1" dirty="0">
                <a:solidFill>
                  <a:srgbClr val="8338EC"/>
                </a:solidFill>
              </a:rPr>
              <a:t>59.84% </a:t>
            </a:r>
            <a:r>
              <a:rPr lang="en-US" sz="1200" dirty="0"/>
              <a:t>in all weeks.</a:t>
            </a:r>
            <a:endParaRPr lang="en-IN" sz="1200" dirty="0"/>
          </a:p>
        </p:txBody>
      </p:sp>
    </p:spTree>
    <p:extLst>
      <p:ext uri="{BB962C8B-B14F-4D97-AF65-F5344CB8AC3E}">
        <p14:creationId xmlns:p14="http://schemas.microsoft.com/office/powerpoint/2010/main" val="587827928"/>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1F0C3A-3381-8B53-3F2A-71A1444F6E1E}"/>
              </a:ext>
            </a:extLst>
          </p:cNvPr>
          <p:cNvSpPr txBox="1"/>
          <p:nvPr/>
        </p:nvSpPr>
        <p:spPr>
          <a:xfrm>
            <a:off x="2625065" y="360657"/>
            <a:ext cx="6097022"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latin typeface="Georgia" panose="02040502050405020303" pitchFamily="18" charset="0"/>
                <a:ea typeface="Cambria" panose="02040503050406030204" pitchFamily="18" charset="0"/>
              </a:rPr>
              <a:t>Performance Overview</a:t>
            </a:r>
            <a:endParaRPr lang="en-IN" sz="3000" dirty="0">
              <a:solidFill>
                <a:prstClr val="black"/>
              </a:solidFill>
              <a:latin typeface="Georgia" panose="02040502050405020303" pitchFamily="18" charset="0"/>
              <a:ea typeface="Cambria" panose="02040503050406030204" pitchFamily="18" charset="0"/>
            </a:endParaRPr>
          </a:p>
        </p:txBody>
      </p:sp>
      <p:pic>
        <p:nvPicPr>
          <p:cNvPr id="2" name="Picture 1">
            <a:extLst>
              <a:ext uri="{FF2B5EF4-FFF2-40B4-BE49-F238E27FC236}">
                <a16:creationId xmlns:a16="http://schemas.microsoft.com/office/drawing/2014/main" id="{2577E817-48EF-FFB3-B794-0F9DA57388B5}"/>
              </a:ext>
            </a:extLst>
          </p:cNvPr>
          <p:cNvPicPr>
            <a:picLocks noChangeAspect="1"/>
          </p:cNvPicPr>
          <p:nvPr/>
        </p:nvPicPr>
        <p:blipFill>
          <a:blip r:embed="rId3"/>
          <a:stretch>
            <a:fillRect/>
          </a:stretch>
        </p:blipFill>
        <p:spPr>
          <a:xfrm>
            <a:off x="843054" y="2026845"/>
            <a:ext cx="2060024" cy="892767"/>
          </a:xfrm>
          <a:prstGeom prst="roundRect">
            <a:avLst>
              <a:gd name="adj" fmla="val 16667"/>
            </a:avLst>
          </a:prstGeom>
          <a:ln>
            <a:no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a:extLst>
              <a:ext uri="{FF2B5EF4-FFF2-40B4-BE49-F238E27FC236}">
                <a16:creationId xmlns:a16="http://schemas.microsoft.com/office/drawing/2014/main" id="{8D0B5700-5A4A-9D3B-C61C-DF0679ED7CA3}"/>
              </a:ext>
            </a:extLst>
          </p:cNvPr>
          <p:cNvSpPr/>
          <p:nvPr/>
        </p:nvSpPr>
        <p:spPr>
          <a:xfrm>
            <a:off x="844077" y="1579005"/>
            <a:ext cx="2059001" cy="1260407"/>
          </a:xfrm>
          <a:prstGeom prst="rect">
            <a:avLst/>
          </a:prstGeom>
          <a:solidFill>
            <a:schemeClr val="bg1"/>
          </a:solidFill>
          <a:ln w="9525">
            <a:solidFill>
              <a:schemeClr val="tx1"/>
            </a:solidFill>
            <a:prstDash val="sysDot"/>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rgbClr val="FF006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libri" panose="020F0502020204030204"/>
              </a:rPr>
              <a:t>67.5% </a:t>
            </a:r>
            <a:br>
              <a:rPr lang="en-US" sz="1400" b="1" dirty="0">
                <a:solidFill>
                  <a:schemeClr val="tx1"/>
                </a:solidFill>
                <a:latin typeface="Calibri" panose="020F0502020204030204"/>
              </a:rPr>
            </a:br>
            <a:r>
              <a:rPr lang="en-US" sz="1050" dirty="0">
                <a:solidFill>
                  <a:srgbClr val="FF006E"/>
                </a:solidFill>
                <a:latin typeface="Calibri" panose="020F0502020204030204"/>
              </a:rPr>
              <a:t>Profile visits to New followers’ growth rate</a:t>
            </a:r>
            <a:endParaRPr kumimoji="0" lang="en-IN" sz="1050" b="0" i="0" u="none" strike="noStrike" kern="1200" cap="none" spc="0" normalizeH="0" baseline="0" noProof="0" dirty="0">
              <a:ln>
                <a:noFill/>
              </a:ln>
              <a:solidFill>
                <a:srgbClr val="FF006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5F73B895-8C71-6A99-D281-2492FBD63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789" y="1666825"/>
            <a:ext cx="525422" cy="525422"/>
          </a:xfrm>
          <a:prstGeom prst="rect">
            <a:avLst/>
          </a:prstGeom>
        </p:spPr>
      </p:pic>
      <p:pic>
        <p:nvPicPr>
          <p:cNvPr id="23" name="Picture 22">
            <a:extLst>
              <a:ext uri="{FF2B5EF4-FFF2-40B4-BE49-F238E27FC236}">
                <a16:creationId xmlns:a16="http://schemas.microsoft.com/office/drawing/2014/main" id="{85731CAF-E8FA-BFD7-9349-08D7A44955DD}"/>
              </a:ext>
            </a:extLst>
          </p:cNvPr>
          <p:cNvPicPr>
            <a:picLocks noChangeAspect="1"/>
          </p:cNvPicPr>
          <p:nvPr/>
        </p:nvPicPr>
        <p:blipFill>
          <a:blip r:embed="rId3"/>
          <a:stretch>
            <a:fillRect/>
          </a:stretch>
        </p:blipFill>
        <p:spPr>
          <a:xfrm>
            <a:off x="3388931" y="2026843"/>
            <a:ext cx="2060024" cy="892767"/>
          </a:xfrm>
          <a:prstGeom prst="roundRect">
            <a:avLst>
              <a:gd name="adj" fmla="val 16667"/>
            </a:avLst>
          </a:prstGeom>
          <a:ln>
            <a:no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Rectangle 23">
            <a:extLst>
              <a:ext uri="{FF2B5EF4-FFF2-40B4-BE49-F238E27FC236}">
                <a16:creationId xmlns:a16="http://schemas.microsoft.com/office/drawing/2014/main" id="{C6C346FF-E3FE-4225-187A-46BCBEC047E0}"/>
              </a:ext>
            </a:extLst>
          </p:cNvPr>
          <p:cNvSpPr/>
          <p:nvPr/>
        </p:nvSpPr>
        <p:spPr>
          <a:xfrm>
            <a:off x="3388931" y="1579004"/>
            <a:ext cx="2059001" cy="1260407"/>
          </a:xfrm>
          <a:prstGeom prst="rect">
            <a:avLst/>
          </a:prstGeom>
          <a:solidFill>
            <a:schemeClr val="bg1"/>
          </a:solidFill>
          <a:ln w="9525">
            <a:solidFill>
              <a:schemeClr val="tx1"/>
            </a:solidFill>
            <a:prstDash val="sysDot"/>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rgbClr val="FF006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libri" panose="020F0502020204030204"/>
              </a:rPr>
              <a:t>51.6% </a:t>
            </a:r>
            <a:br>
              <a:rPr lang="en-US" sz="1400" b="1" dirty="0">
                <a:solidFill>
                  <a:schemeClr val="tx1"/>
                </a:solidFill>
                <a:latin typeface="Calibri" panose="020F0502020204030204"/>
              </a:rPr>
            </a:br>
            <a:r>
              <a:rPr lang="en-US" sz="1050" dirty="0">
                <a:solidFill>
                  <a:srgbClr val="FF006E"/>
                </a:solidFill>
                <a:latin typeface="Calibri" panose="020F0502020204030204"/>
              </a:rPr>
              <a:t>Profile visits to Follows conversation rate</a:t>
            </a:r>
            <a:endParaRPr kumimoji="0" lang="en-IN" sz="1050" b="0" i="0" u="none" strike="noStrike" kern="1200" cap="none" spc="0" normalizeH="0" baseline="0" noProof="0" dirty="0">
              <a:ln>
                <a:noFill/>
              </a:ln>
              <a:solidFill>
                <a:srgbClr val="FF006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89CFB8E-518C-D694-FE9C-18A66C877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363" y="1644135"/>
            <a:ext cx="603238" cy="603238"/>
          </a:xfrm>
          <a:prstGeom prst="rect">
            <a:avLst/>
          </a:prstGeom>
        </p:spPr>
      </p:pic>
      <p:pic>
        <p:nvPicPr>
          <p:cNvPr id="25" name="Picture 24">
            <a:extLst>
              <a:ext uri="{FF2B5EF4-FFF2-40B4-BE49-F238E27FC236}">
                <a16:creationId xmlns:a16="http://schemas.microsoft.com/office/drawing/2014/main" id="{1D2C702E-D771-7AB3-E0BD-9B0E9CA191B8}"/>
              </a:ext>
            </a:extLst>
          </p:cNvPr>
          <p:cNvPicPr>
            <a:picLocks noChangeAspect="1"/>
          </p:cNvPicPr>
          <p:nvPr/>
        </p:nvPicPr>
        <p:blipFill>
          <a:blip r:embed="rId3"/>
          <a:stretch>
            <a:fillRect/>
          </a:stretch>
        </p:blipFill>
        <p:spPr>
          <a:xfrm>
            <a:off x="5991056" y="2026844"/>
            <a:ext cx="2060024" cy="892767"/>
          </a:xfrm>
          <a:prstGeom prst="roundRect">
            <a:avLst>
              <a:gd name="adj" fmla="val 16667"/>
            </a:avLst>
          </a:prstGeom>
          <a:ln>
            <a:no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Rectangle 25">
            <a:extLst>
              <a:ext uri="{FF2B5EF4-FFF2-40B4-BE49-F238E27FC236}">
                <a16:creationId xmlns:a16="http://schemas.microsoft.com/office/drawing/2014/main" id="{4AFCCB63-2C63-2222-7A34-4A6DE7EB65B7}"/>
              </a:ext>
            </a:extLst>
          </p:cNvPr>
          <p:cNvSpPr/>
          <p:nvPr/>
        </p:nvSpPr>
        <p:spPr>
          <a:xfrm>
            <a:off x="5991056" y="1579005"/>
            <a:ext cx="2059001" cy="1260407"/>
          </a:xfrm>
          <a:prstGeom prst="rect">
            <a:avLst/>
          </a:prstGeom>
          <a:solidFill>
            <a:schemeClr val="bg1"/>
          </a:solidFill>
          <a:ln w="9525">
            <a:solidFill>
              <a:schemeClr val="tx1"/>
            </a:solidFill>
            <a:prstDash val="sysDot"/>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rgbClr val="FF006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libri" panose="020F0502020204030204"/>
              </a:rPr>
              <a:t>40.39% </a:t>
            </a:r>
            <a:endParaRPr lang="en-US" sz="14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rgbClr val="FF006E"/>
                </a:solidFill>
                <a:latin typeface="Calibri" panose="020F0502020204030204"/>
              </a:rPr>
              <a:t>Reach rate with </a:t>
            </a:r>
            <a:r>
              <a:rPr lang="en-US" sz="1050" b="1" dirty="0">
                <a:solidFill>
                  <a:schemeClr val="tx1"/>
                </a:solidFill>
                <a:latin typeface="Calibri" panose="020F0502020204030204"/>
              </a:rPr>
              <a:t>9M</a:t>
            </a:r>
            <a:r>
              <a:rPr lang="en-US" sz="1050" dirty="0">
                <a:solidFill>
                  <a:schemeClr val="tx1"/>
                </a:solidFill>
                <a:latin typeface="Calibri" panose="020F0502020204030204"/>
              </a:rPr>
              <a:t> reaches </a:t>
            </a:r>
            <a:r>
              <a:rPr lang="en-US" sz="1050" dirty="0">
                <a:solidFill>
                  <a:srgbClr val="FF006E"/>
                </a:solidFill>
                <a:latin typeface="Calibri" panose="020F0502020204030204"/>
              </a:rPr>
              <a:t>and  </a:t>
            </a:r>
            <a:r>
              <a:rPr lang="en-US" sz="1050" b="1" dirty="0">
                <a:solidFill>
                  <a:schemeClr val="tx1"/>
                </a:solidFill>
                <a:latin typeface="Calibri" panose="020F0502020204030204"/>
              </a:rPr>
              <a:t>22M</a:t>
            </a:r>
            <a:r>
              <a:rPr lang="en-US" sz="1050" dirty="0">
                <a:solidFill>
                  <a:schemeClr val="tx1"/>
                </a:solidFill>
                <a:latin typeface="Calibri" panose="020F0502020204030204"/>
              </a:rPr>
              <a:t> impressions</a:t>
            </a:r>
            <a:endParaRPr kumimoji="0" lang="en-IN" sz="105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AF138675-E576-61D2-D152-E782E84FA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2133" y="1666825"/>
            <a:ext cx="496846" cy="496846"/>
          </a:xfrm>
          <a:prstGeom prst="rect">
            <a:avLst/>
          </a:prstGeom>
        </p:spPr>
      </p:pic>
      <p:pic>
        <p:nvPicPr>
          <p:cNvPr id="27" name="Picture 26">
            <a:extLst>
              <a:ext uri="{FF2B5EF4-FFF2-40B4-BE49-F238E27FC236}">
                <a16:creationId xmlns:a16="http://schemas.microsoft.com/office/drawing/2014/main" id="{4F0E6F77-3CC9-6213-2542-5BB9CB13F0F3}"/>
              </a:ext>
            </a:extLst>
          </p:cNvPr>
          <p:cNvPicPr>
            <a:picLocks noChangeAspect="1"/>
          </p:cNvPicPr>
          <p:nvPr/>
        </p:nvPicPr>
        <p:blipFill>
          <a:blip r:embed="rId3"/>
          <a:stretch>
            <a:fillRect/>
          </a:stretch>
        </p:blipFill>
        <p:spPr>
          <a:xfrm>
            <a:off x="8722087" y="2026845"/>
            <a:ext cx="2060024" cy="892767"/>
          </a:xfrm>
          <a:prstGeom prst="roundRect">
            <a:avLst>
              <a:gd name="adj" fmla="val 16667"/>
            </a:avLst>
          </a:prstGeom>
          <a:ln>
            <a:noFill/>
          </a:ln>
          <a:effectLst>
            <a:innerShdw blurRad="63500" dist="50800" dir="13500000">
              <a:prstClr val="black">
                <a:alpha val="50000"/>
              </a:prstClr>
            </a:inn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Rectangle 27">
            <a:extLst>
              <a:ext uri="{FF2B5EF4-FFF2-40B4-BE49-F238E27FC236}">
                <a16:creationId xmlns:a16="http://schemas.microsoft.com/office/drawing/2014/main" id="{0DAD28B9-2EA2-20CA-A314-EBE2B0EE50DD}"/>
              </a:ext>
            </a:extLst>
          </p:cNvPr>
          <p:cNvSpPr/>
          <p:nvPr/>
        </p:nvSpPr>
        <p:spPr>
          <a:xfrm>
            <a:off x="8723110" y="1579005"/>
            <a:ext cx="2059001" cy="1260407"/>
          </a:xfrm>
          <a:prstGeom prst="rect">
            <a:avLst/>
          </a:prstGeom>
          <a:solidFill>
            <a:schemeClr val="bg1"/>
          </a:solidFill>
          <a:ln w="9525">
            <a:solidFill>
              <a:schemeClr val="tx1"/>
            </a:solidFill>
            <a:prstDash val="sysDot"/>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rgbClr val="FF006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Calibri" panose="020F0502020204030204"/>
              </a:rPr>
              <a:t>4.15% </a:t>
            </a:r>
            <a:br>
              <a:rPr lang="en-US" sz="1400" b="1" dirty="0">
                <a:solidFill>
                  <a:schemeClr val="tx1"/>
                </a:solidFill>
                <a:latin typeface="Calibri" panose="020F0502020204030204"/>
              </a:rPr>
            </a:br>
            <a:r>
              <a:rPr lang="en-US" sz="1050" dirty="0">
                <a:solidFill>
                  <a:srgbClr val="FF006E"/>
                </a:solidFill>
                <a:latin typeface="Calibri" panose="020F0502020204030204"/>
              </a:rPr>
              <a:t>Engagement rate</a:t>
            </a:r>
            <a:endParaRPr kumimoji="0" lang="en-IN" sz="105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79DF7FD6-4E84-719B-1A6D-6DFD719FF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7512" y="1718272"/>
            <a:ext cx="549174" cy="549174"/>
          </a:xfrm>
          <a:prstGeom prst="rect">
            <a:avLst/>
          </a:prstGeom>
        </p:spPr>
      </p:pic>
      <p:pic>
        <p:nvPicPr>
          <p:cNvPr id="5" name="Picture 4">
            <a:extLst>
              <a:ext uri="{FF2B5EF4-FFF2-40B4-BE49-F238E27FC236}">
                <a16:creationId xmlns:a16="http://schemas.microsoft.com/office/drawing/2014/main" id="{8FEA48D3-5C3A-8A56-F0D7-8DFA055D1DE0}"/>
              </a:ext>
            </a:extLst>
          </p:cNvPr>
          <p:cNvPicPr>
            <a:picLocks noChangeAspect="1"/>
          </p:cNvPicPr>
          <p:nvPr/>
        </p:nvPicPr>
        <p:blipFill>
          <a:blip r:embed="rId3"/>
          <a:stretch>
            <a:fillRect/>
          </a:stretch>
        </p:blipFill>
        <p:spPr>
          <a:xfrm>
            <a:off x="1084188" y="3582223"/>
            <a:ext cx="9512831" cy="2326234"/>
          </a:xfrm>
          <a:prstGeom prst="rect">
            <a:avLst/>
          </a:prstGeom>
        </p:spPr>
      </p:pic>
      <p:sp>
        <p:nvSpPr>
          <p:cNvPr id="7" name="TextBox 6">
            <a:extLst>
              <a:ext uri="{FF2B5EF4-FFF2-40B4-BE49-F238E27FC236}">
                <a16:creationId xmlns:a16="http://schemas.microsoft.com/office/drawing/2014/main" id="{B4B75519-6D1D-658E-BD4A-D1F74FF1682A}"/>
              </a:ext>
            </a:extLst>
          </p:cNvPr>
          <p:cNvSpPr txBox="1"/>
          <p:nvPr/>
        </p:nvSpPr>
        <p:spPr>
          <a:xfrm>
            <a:off x="1189946" y="3714288"/>
            <a:ext cx="9463735" cy="2062103"/>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Ø"/>
              <a:tabLst/>
              <a:defRPr/>
            </a:pP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Follower Growth Rate (67.52%) </a:t>
            </a:r>
            <a:r>
              <a:rPr kumimoji="0" lang="en-US"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High Growth Potential</a:t>
            </a:r>
          </a:p>
          <a:p>
            <a:pPr marR="0" lvl="0"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 high follower growth rate suggests that the account is attracting new users effectively.</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Conversion Rate (51.60%)</a:t>
            </a: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 - Strong Profile Effectiveness</a:t>
            </a:r>
          </a:p>
          <a:p>
            <a:pPr marR="0" lvl="0"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With over half of profile visits leading to follows, the profile's content is effective in converting visitors to followers.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b="1" dirty="0">
                <a:solidFill>
                  <a:prstClr val="white"/>
                </a:solidFill>
                <a:latin typeface="Calibri" panose="020F0502020204030204"/>
              </a:rPr>
              <a:t>R</a:t>
            </a: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each </a:t>
            </a:r>
            <a:r>
              <a:rPr lang="en-US" b="1" dirty="0">
                <a:solidFill>
                  <a:prstClr val="white"/>
                </a:solidFill>
                <a:latin typeface="Calibri" panose="020F0502020204030204"/>
              </a:rPr>
              <a:t>R</a:t>
            </a: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ate(40.39%)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Good Organic Reach</a:t>
            </a:r>
          </a:p>
          <a:p>
            <a:pPr marR="0" lvl="0"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Indicates a significant portion of impressions are translating into unique views.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1" i="0" u="none" strike="noStrike" kern="1200" cap="none" spc="0" normalizeH="0" baseline="0" noProof="0" dirty="0">
                <a:ln>
                  <a:noFill/>
                </a:ln>
                <a:solidFill>
                  <a:prstClr val="white"/>
                </a:solidFill>
                <a:effectLst/>
                <a:uLnTx/>
                <a:uFillTx/>
                <a:latin typeface="Calibri" panose="020F0502020204030204"/>
                <a:ea typeface="+mn-ea"/>
                <a:cs typeface="+mn-cs"/>
              </a:rPr>
              <a:t>Engagement Rate (4.15%) </a:t>
            </a: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Followers Interaction level</a:t>
            </a:r>
            <a:endParaRPr lang="en-US" sz="1400" b="1" dirty="0">
              <a:solidFill>
                <a:prstClr val="white"/>
              </a:solidFill>
              <a:latin typeface="Calibri" panose="020F0502020204030204"/>
            </a:endParaRPr>
          </a:p>
          <a:p>
            <a:pPr marR="0" lvl="0" defTabSz="914400" rtl="0" eaLnBrk="1" fontAlgn="auto" latinLnBrk="0" hangingPunct="1">
              <a:lnSpc>
                <a:spcPct val="100000"/>
              </a:lnSpc>
              <a:spcBef>
                <a:spcPts val="0"/>
              </a:spcBef>
              <a:spcAft>
                <a:spcPts val="0"/>
              </a:spcAft>
              <a:buClrTx/>
              <a:buSzTx/>
              <a:tabLst/>
              <a:defRPr/>
            </a:pPr>
            <a:r>
              <a:rPr lang="en-US" sz="1400" dirty="0">
                <a:solidFill>
                  <a:prstClr val="white"/>
                </a:solidFill>
                <a:latin typeface="Calibri" panose="020F0502020204030204"/>
              </a:rPr>
              <a:t>	It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suggests a decent level of audience interaction for influencers content</a:t>
            </a:r>
          </a:p>
        </p:txBody>
      </p:sp>
    </p:spTree>
    <p:extLst>
      <p:ext uri="{BB962C8B-B14F-4D97-AF65-F5344CB8AC3E}">
        <p14:creationId xmlns:p14="http://schemas.microsoft.com/office/powerpoint/2010/main" val="1740990531"/>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FF40A-62FB-2320-68C7-A5A2D3255C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E9F7D2-13A7-750C-1107-C71011760D37}"/>
              </a:ext>
            </a:extLst>
          </p:cNvPr>
          <p:cNvSpPr txBox="1"/>
          <p:nvPr/>
        </p:nvSpPr>
        <p:spPr>
          <a:xfrm>
            <a:off x="1121142" y="559710"/>
            <a:ext cx="9751163" cy="553998"/>
          </a:xfrm>
          <a:prstGeom prst="rect">
            <a:avLst/>
          </a:prstGeom>
          <a:noFill/>
        </p:spPr>
        <p:txBody>
          <a:bodyPr wrap="square">
            <a:spAutoFit/>
          </a:bodyPr>
          <a:lstStyle/>
          <a:p>
            <a:pPr algn="ctr" defTabSz="914400">
              <a:defRPr/>
            </a:pPr>
            <a:r>
              <a:rPr lang="en-US" sz="3000" dirty="0">
                <a:solidFill>
                  <a:prstClr val="black"/>
                </a:solidFill>
                <a:latin typeface="Georgia" panose="02040502050405020303" pitchFamily="18" charset="0"/>
                <a:ea typeface="Cambria" panose="02040503050406030204" pitchFamily="18" charset="0"/>
              </a:rPr>
              <a:t>Recommendations</a:t>
            </a:r>
            <a:endParaRPr lang="en-IN" sz="3000" dirty="0">
              <a:solidFill>
                <a:prstClr val="black"/>
              </a:solidFill>
              <a:latin typeface="Georgia" panose="02040502050405020303" pitchFamily="18" charset="0"/>
              <a:ea typeface="Cambria" panose="02040503050406030204" pitchFamily="18" charset="0"/>
            </a:endParaRPr>
          </a:p>
        </p:txBody>
      </p:sp>
      <p:sp>
        <p:nvSpPr>
          <p:cNvPr id="9" name="TextBox 8">
            <a:extLst>
              <a:ext uri="{FF2B5EF4-FFF2-40B4-BE49-F238E27FC236}">
                <a16:creationId xmlns:a16="http://schemas.microsoft.com/office/drawing/2014/main" id="{68212568-0A0B-3F09-D79A-A20FFB5E0F52}"/>
              </a:ext>
            </a:extLst>
          </p:cNvPr>
          <p:cNvSpPr txBox="1"/>
          <p:nvPr/>
        </p:nvSpPr>
        <p:spPr>
          <a:xfrm>
            <a:off x="241943" y="2726603"/>
            <a:ext cx="3368529" cy="1785104"/>
          </a:xfrm>
          <a:prstGeom prst="rect">
            <a:avLst/>
          </a:prstGeom>
          <a:noFill/>
        </p:spPr>
        <p:txBody>
          <a:bodyPr wrap="square">
            <a:spAutoFit/>
          </a:bodyPr>
          <a:lstStyle/>
          <a:p>
            <a:pPr algn="ctr">
              <a:buClr>
                <a:srgbClr val="8338EC"/>
              </a:buClr>
            </a:pPr>
            <a:r>
              <a:rPr lang="en-US" sz="1400" b="1" dirty="0">
                <a:solidFill>
                  <a:srgbClr val="FF0000"/>
                </a:solidFill>
              </a:rPr>
              <a:t>Content Strategy</a:t>
            </a:r>
          </a:p>
          <a:p>
            <a:pPr marL="171450" indent="-171450">
              <a:buClr>
                <a:srgbClr val="8338EC"/>
              </a:buClr>
              <a:buFont typeface="Wingdings" panose="05000000000000000000" pitchFamily="2" charset="2"/>
              <a:buChar char="Ø"/>
            </a:pPr>
            <a:r>
              <a:rPr lang="en-US" sz="1200" dirty="0"/>
              <a:t>Reels contribute significantly to engagement (61.63%). Prioritize creating more Reels with high-quality visuals, concise messaging, and trending audio to maintain audience interest.</a:t>
            </a:r>
          </a:p>
          <a:p>
            <a:pPr marL="171450" indent="-171450">
              <a:buClr>
                <a:srgbClr val="8338EC"/>
              </a:buClr>
              <a:buFont typeface="Wingdings" panose="05000000000000000000" pitchFamily="2" charset="2"/>
              <a:buChar char="Ø"/>
            </a:pPr>
            <a:r>
              <a:rPr lang="en-US" sz="1200" dirty="0"/>
              <a:t>IG Carousels have the lowest impressions. Experiment with interactive or visually engaging carousel designs, such as "Top 5 Gadgets of the Month" or "Step-by-Step Tech Tutorials."</a:t>
            </a:r>
            <a:endParaRPr lang="en-IN" sz="1200" dirty="0"/>
          </a:p>
        </p:txBody>
      </p:sp>
      <p:pic>
        <p:nvPicPr>
          <p:cNvPr id="8" name="19402277-hd_1920_1080_50fps">
            <a:hlinkClick r:id="" action="ppaction://media"/>
            <a:extLst>
              <a:ext uri="{FF2B5EF4-FFF2-40B4-BE49-F238E27FC236}">
                <a16:creationId xmlns:a16="http://schemas.microsoft.com/office/drawing/2014/main" id="{0DAE7B48-9715-3FD0-FEDE-3E407F1623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45736" y="2489261"/>
            <a:ext cx="4301976" cy="2419862"/>
          </a:xfrm>
          <a:prstGeom prst="roundRect">
            <a:avLst>
              <a:gd name="adj" fmla="val 8594"/>
            </a:avLst>
          </a:prstGeom>
          <a:solidFill>
            <a:srgbClr val="FFFFFF">
              <a:shade val="85000"/>
            </a:srgbClr>
          </a:solidFill>
          <a:ln w="28575">
            <a:solidFill>
              <a:srgbClr val="8338EC"/>
            </a:solid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F39AFCEE-5287-31E8-405A-DA22599BB355}"/>
              </a:ext>
            </a:extLst>
          </p:cNvPr>
          <p:cNvSpPr txBox="1"/>
          <p:nvPr/>
        </p:nvSpPr>
        <p:spPr>
          <a:xfrm>
            <a:off x="2312558" y="5296282"/>
            <a:ext cx="7727905" cy="861774"/>
          </a:xfrm>
          <a:prstGeom prst="rect">
            <a:avLst/>
          </a:prstGeom>
          <a:noFill/>
        </p:spPr>
        <p:txBody>
          <a:bodyPr wrap="square">
            <a:spAutoFit/>
          </a:bodyPr>
          <a:lstStyle/>
          <a:p>
            <a:pPr algn="ctr">
              <a:buClr>
                <a:srgbClr val="8338EC"/>
              </a:buClr>
            </a:pPr>
            <a:r>
              <a:rPr lang="en-US" sz="1400" b="1" dirty="0">
                <a:solidFill>
                  <a:srgbClr val="FF0000"/>
                </a:solidFill>
              </a:rPr>
              <a:t>Interactive Content</a:t>
            </a:r>
          </a:p>
          <a:p>
            <a:pPr marL="171450" indent="-171450">
              <a:buClr>
                <a:srgbClr val="8338EC"/>
              </a:buClr>
              <a:buFont typeface="Wingdings" panose="05000000000000000000" pitchFamily="2" charset="2"/>
              <a:buChar char="Ø"/>
            </a:pPr>
            <a:r>
              <a:rPr lang="en-US" sz="1200" dirty="0"/>
              <a:t>Post unboxings, gadget reviews, or behind-the-scenes setups for your tech gear. Encourage authenticity by sharing challenges or "lessons learned" in tech, which builds trust.</a:t>
            </a:r>
          </a:p>
          <a:p>
            <a:pPr marL="171450" indent="-171450">
              <a:buClr>
                <a:srgbClr val="8338EC"/>
              </a:buClr>
              <a:buFont typeface="Wingdings" panose="05000000000000000000" pitchFamily="2" charset="2"/>
              <a:buChar char="Ø"/>
            </a:pPr>
            <a:r>
              <a:rPr lang="en-US" sz="1200" dirty="0"/>
              <a:t>Host weekly tech trivia or challenges to maintain regular audience interaction.</a:t>
            </a:r>
          </a:p>
        </p:txBody>
      </p:sp>
      <p:sp>
        <p:nvSpPr>
          <p:cNvPr id="14" name="TextBox 13">
            <a:extLst>
              <a:ext uri="{FF2B5EF4-FFF2-40B4-BE49-F238E27FC236}">
                <a16:creationId xmlns:a16="http://schemas.microsoft.com/office/drawing/2014/main" id="{87CAECF9-FC2D-5EC7-AE1C-EBFCA33E1E37}"/>
              </a:ext>
            </a:extLst>
          </p:cNvPr>
          <p:cNvSpPr txBox="1"/>
          <p:nvPr/>
        </p:nvSpPr>
        <p:spPr>
          <a:xfrm>
            <a:off x="2312557" y="1234142"/>
            <a:ext cx="7727906" cy="861774"/>
          </a:xfrm>
          <a:prstGeom prst="rect">
            <a:avLst/>
          </a:prstGeom>
          <a:noFill/>
        </p:spPr>
        <p:txBody>
          <a:bodyPr wrap="square">
            <a:spAutoFit/>
          </a:bodyPr>
          <a:lstStyle/>
          <a:p>
            <a:pPr algn="ctr">
              <a:buClr>
                <a:srgbClr val="8338EC"/>
              </a:buClr>
            </a:pPr>
            <a:r>
              <a:rPr lang="en-US" sz="1400" b="1" dirty="0">
                <a:solidFill>
                  <a:srgbClr val="FF0000"/>
                </a:solidFill>
              </a:rPr>
              <a:t>Engagement Trends</a:t>
            </a:r>
          </a:p>
          <a:p>
            <a:pPr marL="171450" indent="-171450">
              <a:buClr>
                <a:srgbClr val="8338EC"/>
              </a:buClr>
              <a:buFont typeface="Wingdings" panose="05000000000000000000" pitchFamily="2" charset="2"/>
              <a:buChar char="Ø"/>
            </a:pPr>
            <a:r>
              <a:rPr lang="en-US" sz="1200" dirty="0"/>
              <a:t>"Tech Tips" consistently perform well in likes and engagement. Regularly share practical, easy-to-understand tech tips.</a:t>
            </a:r>
          </a:p>
          <a:p>
            <a:pPr marL="171450" indent="-171450">
              <a:buClr>
                <a:srgbClr val="8338EC"/>
              </a:buClr>
              <a:buFont typeface="Wingdings" panose="05000000000000000000" pitchFamily="2" charset="2"/>
              <a:buChar char="Ø"/>
            </a:pPr>
            <a:r>
              <a:rPr lang="en-US" sz="1200" dirty="0"/>
              <a:t>Q2 shows peak engagement. Create campaigns tailored for summer tech trends, like vacation gadgets or productivity tools for students.</a:t>
            </a:r>
          </a:p>
        </p:txBody>
      </p:sp>
      <p:sp>
        <p:nvSpPr>
          <p:cNvPr id="16" name="TextBox 15">
            <a:extLst>
              <a:ext uri="{FF2B5EF4-FFF2-40B4-BE49-F238E27FC236}">
                <a16:creationId xmlns:a16="http://schemas.microsoft.com/office/drawing/2014/main" id="{AA6EB64A-50F9-4B9B-3F9F-E25A7857ADC2}"/>
              </a:ext>
            </a:extLst>
          </p:cNvPr>
          <p:cNvSpPr txBox="1"/>
          <p:nvPr/>
        </p:nvSpPr>
        <p:spPr>
          <a:xfrm>
            <a:off x="8382976" y="2726603"/>
            <a:ext cx="3677545" cy="2031325"/>
          </a:xfrm>
          <a:prstGeom prst="rect">
            <a:avLst/>
          </a:prstGeom>
          <a:noFill/>
        </p:spPr>
        <p:txBody>
          <a:bodyPr wrap="square">
            <a:spAutoFit/>
          </a:bodyPr>
          <a:lstStyle/>
          <a:p>
            <a:pPr algn="ctr">
              <a:buClr>
                <a:srgbClr val="8338EC"/>
              </a:buClr>
            </a:pPr>
            <a:r>
              <a:rPr lang="en-US" sz="1400" b="1" dirty="0">
                <a:solidFill>
                  <a:srgbClr val="FF0000"/>
                </a:solidFill>
              </a:rPr>
              <a:t>Data-Driven Improvements</a:t>
            </a:r>
            <a:br>
              <a:rPr lang="en-US" sz="1400" b="1" dirty="0">
                <a:solidFill>
                  <a:srgbClr val="FF0000"/>
                </a:solidFill>
              </a:rPr>
            </a:br>
            <a:r>
              <a:rPr lang="en-US" sz="1400" b="1" dirty="0">
                <a:solidFill>
                  <a:srgbClr val="FF0000"/>
                </a:solidFill>
              </a:rPr>
              <a:t>&amp;</a:t>
            </a:r>
          </a:p>
          <a:p>
            <a:pPr algn="ctr">
              <a:buClr>
                <a:srgbClr val="8338EC"/>
              </a:buClr>
            </a:pPr>
            <a:r>
              <a:rPr lang="en-US" sz="1400" b="1" dirty="0">
                <a:solidFill>
                  <a:srgbClr val="FF0000"/>
                </a:solidFill>
              </a:rPr>
              <a:t>Collaborations</a:t>
            </a:r>
          </a:p>
          <a:p>
            <a:pPr marL="171450" indent="-171450">
              <a:buClr>
                <a:srgbClr val="8338EC"/>
              </a:buClr>
              <a:buFont typeface="Wingdings" panose="05000000000000000000" pitchFamily="2" charset="2"/>
              <a:buChar char="Ø"/>
            </a:pPr>
            <a:r>
              <a:rPr lang="en-US" sz="1200" dirty="0"/>
              <a:t>Partner with other tech influencers or brands for crossover Reels or Lives. This can expand your reach and bring fresh content to your followers.</a:t>
            </a:r>
          </a:p>
          <a:p>
            <a:pPr marL="171450" indent="-171450">
              <a:buClr>
                <a:srgbClr val="8338EC"/>
              </a:buClr>
              <a:buFont typeface="Wingdings" panose="05000000000000000000" pitchFamily="2" charset="2"/>
              <a:buChar char="Ø"/>
            </a:pPr>
            <a:r>
              <a:rPr lang="en-US" sz="1200" dirty="0"/>
              <a:t>Regularly review analytics for high-performing post categories and adjust strategies accordingly.</a:t>
            </a:r>
          </a:p>
          <a:p>
            <a:pPr marL="171450" indent="-171450">
              <a:buClr>
                <a:srgbClr val="8338EC"/>
              </a:buClr>
              <a:buFont typeface="Wingdings" panose="05000000000000000000" pitchFamily="2" charset="2"/>
              <a:buChar char="Ø"/>
            </a:pPr>
            <a:r>
              <a:rPr lang="en-US" sz="1200" dirty="0"/>
              <a:t>Experiment with content formats and monitor reach, likes, and shares to refine your approach.</a:t>
            </a:r>
          </a:p>
        </p:txBody>
      </p:sp>
    </p:spTree>
    <p:extLst>
      <p:ext uri="{BB962C8B-B14F-4D97-AF65-F5344CB8AC3E}">
        <p14:creationId xmlns:p14="http://schemas.microsoft.com/office/powerpoint/2010/main" val="1463945908"/>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137" objId="8"/>
        <p14:playEvt time="5454" objId="8"/>
        <p14:playEvt time="14912" objId="8"/>
        <p14:playEvt time="20041" objId="8"/>
        <p14:playEvt time="26646" objId="8"/>
        <p14:playEvt time="32234" objId="8"/>
        <p14:playEvt time="38310" objId="8"/>
        <p14:playEvt time="43783" objId="8"/>
        <p14:playEvt time="49290" objId="8"/>
        <p14:pauseEvt time="54049" objId="8"/>
        <p14:stopEvt time="54049" objId="8"/>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598B1-D1C4-448C-7681-E84A97AE4A5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D737B13-EAC7-F3DF-5A39-FA0ACAF0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819" y="998910"/>
            <a:ext cx="5487051" cy="4860180"/>
          </a:xfrm>
          <a:prstGeom prst="rect">
            <a:avLst/>
          </a:prstGeom>
        </p:spPr>
      </p:pic>
      <p:sp>
        <p:nvSpPr>
          <p:cNvPr id="10" name="TextBox 9">
            <a:extLst>
              <a:ext uri="{FF2B5EF4-FFF2-40B4-BE49-F238E27FC236}">
                <a16:creationId xmlns:a16="http://schemas.microsoft.com/office/drawing/2014/main" id="{B2E477ED-7B3B-45F0-6CC3-3BEF0560D23E}"/>
              </a:ext>
            </a:extLst>
          </p:cNvPr>
          <p:cNvSpPr txBox="1"/>
          <p:nvPr/>
        </p:nvSpPr>
        <p:spPr>
          <a:xfrm>
            <a:off x="1466889" y="2624603"/>
            <a:ext cx="4421106" cy="2062103"/>
          </a:xfrm>
          <a:prstGeom prst="rect">
            <a:avLst/>
          </a:prstGeom>
          <a:noFill/>
        </p:spPr>
        <p:txBody>
          <a:bodyPr wrap="square" rtlCol="0">
            <a:spAutoFit/>
          </a:bodyPr>
          <a:lstStyle/>
          <a:p>
            <a:r>
              <a:rPr lang="en-US" sz="8800" dirty="0">
                <a:solidFill>
                  <a:srgbClr val="8338EC"/>
                </a:solidFill>
                <a:latin typeface="French Script MT" panose="03020402040607040605" pitchFamily="66" charset="0"/>
              </a:rPr>
              <a:t>Thank You</a:t>
            </a:r>
            <a:r>
              <a:rPr lang="en-US" sz="4000" dirty="0"/>
              <a:t> </a:t>
            </a:r>
            <a:br>
              <a:rPr lang="en-US" sz="4000" dirty="0"/>
            </a:br>
            <a:endParaRPr lang="en-IN" sz="4000" dirty="0"/>
          </a:p>
        </p:txBody>
      </p:sp>
      <p:sp>
        <p:nvSpPr>
          <p:cNvPr id="2" name="TextBox 1">
            <a:extLst>
              <a:ext uri="{FF2B5EF4-FFF2-40B4-BE49-F238E27FC236}">
                <a16:creationId xmlns:a16="http://schemas.microsoft.com/office/drawing/2014/main" id="{52C70367-5621-6671-22FB-0907396D8BC4}"/>
              </a:ext>
            </a:extLst>
          </p:cNvPr>
          <p:cNvSpPr txBox="1"/>
          <p:nvPr/>
        </p:nvSpPr>
        <p:spPr>
          <a:xfrm>
            <a:off x="1338806" y="5800967"/>
            <a:ext cx="2523620" cy="338554"/>
          </a:xfrm>
          <a:prstGeom prst="rect">
            <a:avLst/>
          </a:prstGeom>
          <a:noFill/>
        </p:spPr>
        <p:txBody>
          <a:bodyPr wrap="square" rtlCol="0">
            <a:spAutoFit/>
          </a:bodyPr>
          <a:lstStyle/>
          <a:p>
            <a:r>
              <a:rPr lang="en-US" sz="1600" b="1" dirty="0">
                <a:solidFill>
                  <a:srgbClr val="FF006E"/>
                </a:solidFill>
              </a:rPr>
              <a:t>Virtual Internship Project</a:t>
            </a:r>
            <a:endParaRPr lang="en-IN" sz="1600" b="1" dirty="0">
              <a:solidFill>
                <a:srgbClr val="FF006E"/>
              </a:solidFill>
            </a:endParaRPr>
          </a:p>
        </p:txBody>
      </p:sp>
      <p:pic>
        <p:nvPicPr>
          <p:cNvPr id="6" name="Picture 5">
            <a:extLst>
              <a:ext uri="{FF2B5EF4-FFF2-40B4-BE49-F238E27FC236}">
                <a16:creationId xmlns:a16="http://schemas.microsoft.com/office/drawing/2014/main" id="{202CCBE4-909F-F11E-3047-7EE2E8F22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29" y="5566427"/>
            <a:ext cx="746077" cy="746077"/>
          </a:xfrm>
          <a:prstGeom prst="rect">
            <a:avLst/>
          </a:prstGeom>
        </p:spPr>
      </p:pic>
      <p:pic>
        <p:nvPicPr>
          <p:cNvPr id="8" name="Picture 7">
            <a:extLst>
              <a:ext uri="{FF2B5EF4-FFF2-40B4-BE49-F238E27FC236}">
                <a16:creationId xmlns:a16="http://schemas.microsoft.com/office/drawing/2014/main" id="{20D6F408-5935-3C36-2525-F2A3AD6076AC}"/>
              </a:ext>
            </a:extLst>
          </p:cNvPr>
          <p:cNvPicPr>
            <a:picLocks noChangeAspect="1"/>
          </p:cNvPicPr>
          <p:nvPr/>
        </p:nvPicPr>
        <p:blipFill>
          <a:blip r:embed="rId5">
            <a:extLst>
              <a:ext uri="{28A0092B-C50C-407E-A947-70E740481C1C}">
                <a14:useLocalDpi xmlns:a14="http://schemas.microsoft.com/office/drawing/2010/main" val="0"/>
              </a:ext>
            </a:extLst>
          </a:blip>
          <a:srcRect r="7797"/>
          <a:stretch/>
        </p:blipFill>
        <p:spPr>
          <a:xfrm>
            <a:off x="347572" y="327468"/>
            <a:ext cx="834558" cy="905132"/>
          </a:xfrm>
          <a:prstGeom prst="rect">
            <a:avLst/>
          </a:prstGeom>
        </p:spPr>
      </p:pic>
      <p:sp>
        <p:nvSpPr>
          <p:cNvPr id="11" name="TextBox 10">
            <a:extLst>
              <a:ext uri="{FF2B5EF4-FFF2-40B4-BE49-F238E27FC236}">
                <a16:creationId xmlns:a16="http://schemas.microsoft.com/office/drawing/2014/main" id="{A45164C1-DE30-FA0D-D267-78ADBE713D84}"/>
              </a:ext>
            </a:extLst>
          </p:cNvPr>
          <p:cNvSpPr txBox="1"/>
          <p:nvPr/>
        </p:nvSpPr>
        <p:spPr>
          <a:xfrm>
            <a:off x="1182130" y="426091"/>
            <a:ext cx="2085406" cy="707886"/>
          </a:xfrm>
          <a:prstGeom prst="rect">
            <a:avLst/>
          </a:prstGeom>
          <a:noFill/>
        </p:spPr>
        <p:txBody>
          <a:bodyPr wrap="square" rtlCol="0">
            <a:spAutoFit/>
          </a:bodyPr>
          <a:lstStyle/>
          <a:p>
            <a:r>
              <a:rPr lang="en-US" sz="2800" b="1" dirty="0">
                <a:solidFill>
                  <a:srgbClr val="FB5607"/>
                </a:solidFill>
              </a:rPr>
              <a:t>AtliQ</a:t>
            </a:r>
            <a:r>
              <a:rPr lang="en-US" sz="1200" b="1" dirty="0">
                <a:solidFill>
                  <a:srgbClr val="FF006E"/>
                </a:solidFill>
              </a:rPr>
              <a:t> </a:t>
            </a:r>
          </a:p>
          <a:p>
            <a:r>
              <a:rPr lang="en-US" sz="1200" b="1" dirty="0">
                <a:solidFill>
                  <a:srgbClr val="FB5607"/>
                </a:solidFill>
              </a:rPr>
              <a:t>Technologies</a:t>
            </a:r>
            <a:endParaRPr lang="en-IN" sz="1200" b="1" dirty="0">
              <a:solidFill>
                <a:srgbClr val="FB5607"/>
              </a:solidFill>
            </a:endParaRPr>
          </a:p>
        </p:txBody>
      </p:sp>
    </p:spTree>
    <p:extLst>
      <p:ext uri="{BB962C8B-B14F-4D97-AF65-F5344CB8AC3E}">
        <p14:creationId xmlns:p14="http://schemas.microsoft.com/office/powerpoint/2010/main" val="4183927863"/>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14C4B-7832-6CB0-2FF8-7311B8CC948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E7289BF4-2C4C-4504-5205-1E26590308F2}"/>
              </a:ext>
            </a:extLst>
          </p:cNvPr>
          <p:cNvSpPr txBox="1"/>
          <p:nvPr/>
        </p:nvSpPr>
        <p:spPr>
          <a:xfrm>
            <a:off x="638883" y="2937783"/>
            <a:ext cx="2012201" cy="553998"/>
          </a:xfrm>
          <a:prstGeom prst="rect">
            <a:avLst/>
          </a:prstGeom>
          <a:noFill/>
        </p:spPr>
        <p:txBody>
          <a:bodyPr wrap="square" rtlCol="0">
            <a:spAutoFit/>
          </a:bodyPr>
          <a:lstStyle/>
          <a:p>
            <a:pPr algn="ctr" defTabSz="914400"/>
            <a:r>
              <a:rPr lang="en-US" sz="3000" dirty="0">
                <a:solidFill>
                  <a:prstClr val="black"/>
                </a:solidFill>
                <a:latin typeface="Georgia" panose="02040502050405020303" pitchFamily="18" charset="0"/>
                <a:ea typeface="Cambria" panose="02040503050406030204" pitchFamily="18" charset="0"/>
              </a:rPr>
              <a:t>Agenda</a:t>
            </a:r>
            <a:endParaRPr lang="en-IN" sz="3000" dirty="0">
              <a:solidFill>
                <a:prstClr val="black"/>
              </a:solidFill>
              <a:latin typeface="Georgia" panose="02040502050405020303" pitchFamily="18" charset="0"/>
              <a:ea typeface="Cambria" panose="02040503050406030204" pitchFamily="18" charset="0"/>
            </a:endParaRPr>
          </a:p>
        </p:txBody>
      </p:sp>
      <p:grpSp>
        <p:nvGrpSpPr>
          <p:cNvPr id="34" name="Group 33">
            <a:extLst>
              <a:ext uri="{FF2B5EF4-FFF2-40B4-BE49-F238E27FC236}">
                <a16:creationId xmlns:a16="http://schemas.microsoft.com/office/drawing/2014/main" id="{F4AC8DA4-D463-1DBD-D034-1B45E47F9317}"/>
              </a:ext>
            </a:extLst>
          </p:cNvPr>
          <p:cNvGrpSpPr/>
          <p:nvPr/>
        </p:nvGrpSpPr>
        <p:grpSpPr>
          <a:xfrm>
            <a:off x="3273334" y="922565"/>
            <a:ext cx="6294111" cy="747556"/>
            <a:chOff x="4684826" y="1347972"/>
            <a:chExt cx="6294111" cy="747556"/>
          </a:xfrm>
        </p:grpSpPr>
        <p:sp>
          <p:nvSpPr>
            <p:cNvPr id="25" name="Rectangle: Rounded Corners 24">
              <a:extLst>
                <a:ext uri="{FF2B5EF4-FFF2-40B4-BE49-F238E27FC236}">
                  <a16:creationId xmlns:a16="http://schemas.microsoft.com/office/drawing/2014/main" id="{C880CA20-E99B-546A-D139-F86FAE5FC3A7}"/>
                </a:ext>
              </a:extLst>
            </p:cNvPr>
            <p:cNvSpPr/>
            <p:nvPr/>
          </p:nvSpPr>
          <p:spPr>
            <a:xfrm>
              <a:off x="4684826" y="1378083"/>
              <a:ext cx="6294111" cy="687334"/>
            </a:xfrm>
            <a:prstGeom prst="roundRect">
              <a:avLst>
                <a:gd name="adj" fmla="val 50000"/>
              </a:avLst>
            </a:prstGeom>
            <a:solidFill>
              <a:srgbClr val="FF00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         OVERVIEW</a:t>
              </a:r>
              <a:r>
                <a:rPr lang="en-US" dirty="0"/>
                <a:t>-</a:t>
              </a:r>
              <a:r>
                <a:rPr lang="en-US" sz="1200" i="1" dirty="0"/>
                <a:t>Introduction and goal of the project</a:t>
              </a:r>
              <a:endParaRPr lang="en-IN" sz="1200" i="1" dirty="0"/>
            </a:p>
          </p:txBody>
        </p:sp>
        <p:pic>
          <p:nvPicPr>
            <p:cNvPr id="26" name="Graphic 25" descr="Table setting with solid fill">
              <a:extLst>
                <a:ext uri="{FF2B5EF4-FFF2-40B4-BE49-F238E27FC236}">
                  <a16:creationId xmlns:a16="http://schemas.microsoft.com/office/drawing/2014/main" id="{9549A935-8847-544F-4BAC-7849D2A6B10B}"/>
                </a:ext>
              </a:extLst>
            </p:cNvPr>
            <p:cNvPicPr>
              <a:picLocks noChangeAspect="1"/>
            </p:cNvPicPr>
            <p:nvPr/>
          </p:nvPicPr>
          <p:blipFill>
            <a:blip r:embed="rId3">
              <a:extLst>
                <a:ext uri="{96DAC541-7B7A-43D3-8B79-37D633B846F1}">
                  <asvg:svgBlip xmlns:asvg="http://schemas.microsoft.com/office/drawing/2016/SVG/main" r:embed="rId4"/>
                </a:ext>
              </a:extLst>
            </a:blip>
            <a:srcRect l="16220" t="14597" r="23378" b="18289"/>
            <a:stretch/>
          </p:blipFill>
          <p:spPr>
            <a:xfrm>
              <a:off x="4684826" y="1347972"/>
              <a:ext cx="672800" cy="747556"/>
            </a:xfrm>
            <a:prstGeom prst="rect">
              <a:avLst/>
            </a:prstGeom>
          </p:spPr>
        </p:pic>
        <p:sp>
          <p:nvSpPr>
            <p:cNvPr id="27" name="TextBox 26">
              <a:extLst>
                <a:ext uri="{FF2B5EF4-FFF2-40B4-BE49-F238E27FC236}">
                  <a16:creationId xmlns:a16="http://schemas.microsoft.com/office/drawing/2014/main" id="{72BD84BC-8DFC-39FE-B852-27B57DCB5A71}"/>
                </a:ext>
              </a:extLst>
            </p:cNvPr>
            <p:cNvSpPr txBox="1"/>
            <p:nvPr/>
          </p:nvSpPr>
          <p:spPr>
            <a:xfrm>
              <a:off x="4872709" y="1526475"/>
              <a:ext cx="233202" cy="369332"/>
            </a:xfrm>
            <a:prstGeom prst="rect">
              <a:avLst/>
            </a:prstGeom>
            <a:noFill/>
            <a:ln>
              <a:noFill/>
            </a:ln>
          </p:spPr>
          <p:txBody>
            <a:bodyPr wrap="square" rtlCol="0">
              <a:spAutoFit/>
            </a:bodyPr>
            <a:lstStyle/>
            <a:p>
              <a:r>
                <a:rPr lang="en-US" b="1" dirty="0">
                  <a:latin typeface="Lora" pitchFamily="2" charset="0"/>
                </a:rPr>
                <a:t>1</a:t>
              </a:r>
              <a:endParaRPr lang="en-IN" b="1" dirty="0">
                <a:latin typeface="Lora" pitchFamily="2" charset="0"/>
              </a:endParaRPr>
            </a:p>
          </p:txBody>
        </p:sp>
      </p:grpSp>
      <p:grpSp>
        <p:nvGrpSpPr>
          <p:cNvPr id="35" name="Group 34">
            <a:extLst>
              <a:ext uri="{FF2B5EF4-FFF2-40B4-BE49-F238E27FC236}">
                <a16:creationId xmlns:a16="http://schemas.microsoft.com/office/drawing/2014/main" id="{75AE7C91-E30A-0DFB-4A66-5DF2E962DC32}"/>
              </a:ext>
            </a:extLst>
          </p:cNvPr>
          <p:cNvGrpSpPr/>
          <p:nvPr/>
        </p:nvGrpSpPr>
        <p:grpSpPr>
          <a:xfrm>
            <a:off x="3273334" y="2028061"/>
            <a:ext cx="5471764" cy="747556"/>
            <a:chOff x="4690551" y="2291172"/>
            <a:chExt cx="5422669" cy="747556"/>
          </a:xfrm>
        </p:grpSpPr>
        <p:sp>
          <p:nvSpPr>
            <p:cNvPr id="18" name="Rectangle: Rounded Corners 17">
              <a:extLst>
                <a:ext uri="{FF2B5EF4-FFF2-40B4-BE49-F238E27FC236}">
                  <a16:creationId xmlns:a16="http://schemas.microsoft.com/office/drawing/2014/main" id="{95B55EBC-BBCE-9A91-A39E-BD05BEFAEE84}"/>
                </a:ext>
              </a:extLst>
            </p:cNvPr>
            <p:cNvSpPr/>
            <p:nvPr/>
          </p:nvSpPr>
          <p:spPr>
            <a:xfrm>
              <a:off x="4690551" y="2321283"/>
              <a:ext cx="5422669" cy="687334"/>
            </a:xfrm>
            <a:prstGeom prst="roundRect">
              <a:avLst>
                <a:gd name="adj" fmla="val 50000"/>
              </a:avLst>
            </a:prstGeom>
            <a:solidFill>
              <a:srgbClr val="FFBE0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         DATA</a:t>
              </a:r>
              <a:r>
                <a:rPr lang="en-US" dirty="0"/>
                <a:t>-</a:t>
              </a:r>
              <a:r>
                <a:rPr lang="en-US" sz="1200" i="1" dirty="0"/>
                <a:t>Data sources and details of information</a:t>
              </a:r>
              <a:endParaRPr lang="en-IN" sz="1200" i="1" dirty="0"/>
            </a:p>
          </p:txBody>
        </p:sp>
        <p:pic>
          <p:nvPicPr>
            <p:cNvPr id="9" name="Graphic 8" descr="Table setting with solid fill">
              <a:extLst>
                <a:ext uri="{FF2B5EF4-FFF2-40B4-BE49-F238E27FC236}">
                  <a16:creationId xmlns:a16="http://schemas.microsoft.com/office/drawing/2014/main" id="{B9A7A6AA-D5EB-27E9-A4AA-F57E79729641}"/>
                </a:ext>
              </a:extLst>
            </p:cNvPr>
            <p:cNvPicPr>
              <a:picLocks noChangeAspect="1"/>
            </p:cNvPicPr>
            <p:nvPr/>
          </p:nvPicPr>
          <p:blipFill>
            <a:blip r:embed="rId3">
              <a:extLst>
                <a:ext uri="{96DAC541-7B7A-43D3-8B79-37D633B846F1}">
                  <asvg:svgBlip xmlns:asvg="http://schemas.microsoft.com/office/drawing/2016/SVG/main" r:embed="rId4"/>
                </a:ext>
              </a:extLst>
            </a:blip>
            <a:srcRect l="16220" t="14597" r="23378" b="18289"/>
            <a:stretch/>
          </p:blipFill>
          <p:spPr>
            <a:xfrm>
              <a:off x="4690551" y="2291172"/>
              <a:ext cx="672800" cy="747556"/>
            </a:xfrm>
            <a:prstGeom prst="rect">
              <a:avLst/>
            </a:prstGeom>
          </p:spPr>
        </p:pic>
        <p:sp>
          <p:nvSpPr>
            <p:cNvPr id="30" name="TextBox 29">
              <a:extLst>
                <a:ext uri="{FF2B5EF4-FFF2-40B4-BE49-F238E27FC236}">
                  <a16:creationId xmlns:a16="http://schemas.microsoft.com/office/drawing/2014/main" id="{41E5FAD3-CBEC-28E5-2386-561508027A16}"/>
                </a:ext>
              </a:extLst>
            </p:cNvPr>
            <p:cNvSpPr txBox="1"/>
            <p:nvPr/>
          </p:nvSpPr>
          <p:spPr>
            <a:xfrm>
              <a:off x="4878435" y="2469675"/>
              <a:ext cx="233202" cy="369332"/>
            </a:xfrm>
            <a:prstGeom prst="rect">
              <a:avLst/>
            </a:prstGeom>
            <a:noFill/>
            <a:ln>
              <a:noFill/>
            </a:ln>
          </p:spPr>
          <p:txBody>
            <a:bodyPr wrap="square" rtlCol="0">
              <a:spAutoFit/>
            </a:bodyPr>
            <a:lstStyle/>
            <a:p>
              <a:r>
                <a:rPr lang="en-US" b="1" dirty="0">
                  <a:latin typeface="Lora" pitchFamily="2" charset="0"/>
                </a:rPr>
                <a:t>2</a:t>
              </a:r>
              <a:endParaRPr lang="en-IN" b="1" dirty="0">
                <a:latin typeface="Lora" pitchFamily="2" charset="0"/>
              </a:endParaRPr>
            </a:p>
          </p:txBody>
        </p:sp>
      </p:grpSp>
      <p:sp>
        <p:nvSpPr>
          <p:cNvPr id="19" name="Rectangle: Rounded Corners 18">
            <a:extLst>
              <a:ext uri="{FF2B5EF4-FFF2-40B4-BE49-F238E27FC236}">
                <a16:creationId xmlns:a16="http://schemas.microsoft.com/office/drawing/2014/main" id="{67D70147-A019-1FFF-9620-A52377CEEF88}"/>
              </a:ext>
            </a:extLst>
          </p:cNvPr>
          <p:cNvSpPr/>
          <p:nvPr/>
        </p:nvSpPr>
        <p:spPr>
          <a:xfrm>
            <a:off x="3273334" y="3090814"/>
            <a:ext cx="6294111" cy="687334"/>
          </a:xfrm>
          <a:prstGeom prst="roundRect">
            <a:avLst>
              <a:gd name="adj" fmla="val 50000"/>
            </a:avLst>
          </a:prstGeom>
          <a:solidFill>
            <a:srgbClr val="8338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         INSIGHTS</a:t>
            </a:r>
            <a:r>
              <a:rPr lang="en-US" i="1" dirty="0"/>
              <a:t>-</a:t>
            </a:r>
            <a:r>
              <a:rPr lang="en-US" sz="1200" i="1" dirty="0"/>
              <a:t>Queries for request from Social media analytics team</a:t>
            </a:r>
            <a:endParaRPr lang="en-IN" sz="1200" i="1" dirty="0"/>
          </a:p>
        </p:txBody>
      </p:sp>
      <p:pic>
        <p:nvPicPr>
          <p:cNvPr id="20" name="Graphic 19" descr="Table setting with solid fill">
            <a:extLst>
              <a:ext uri="{FF2B5EF4-FFF2-40B4-BE49-F238E27FC236}">
                <a16:creationId xmlns:a16="http://schemas.microsoft.com/office/drawing/2014/main" id="{B10B52D5-CB5C-167D-563B-8E3DDBC364B5}"/>
              </a:ext>
            </a:extLst>
          </p:cNvPr>
          <p:cNvPicPr>
            <a:picLocks noChangeAspect="1"/>
          </p:cNvPicPr>
          <p:nvPr/>
        </p:nvPicPr>
        <p:blipFill>
          <a:blip r:embed="rId3">
            <a:extLst>
              <a:ext uri="{96DAC541-7B7A-43D3-8B79-37D633B846F1}">
                <asvg:svgBlip xmlns:asvg="http://schemas.microsoft.com/office/drawing/2016/SVG/main" r:embed="rId4"/>
              </a:ext>
            </a:extLst>
          </a:blip>
          <a:srcRect l="16220" t="14597" r="23378" b="18289"/>
          <a:stretch/>
        </p:blipFill>
        <p:spPr>
          <a:xfrm>
            <a:off x="3273334" y="3049223"/>
            <a:ext cx="672800" cy="747556"/>
          </a:xfrm>
          <a:prstGeom prst="rect">
            <a:avLst/>
          </a:prstGeom>
        </p:spPr>
      </p:pic>
      <p:sp>
        <p:nvSpPr>
          <p:cNvPr id="31" name="TextBox 30">
            <a:extLst>
              <a:ext uri="{FF2B5EF4-FFF2-40B4-BE49-F238E27FC236}">
                <a16:creationId xmlns:a16="http://schemas.microsoft.com/office/drawing/2014/main" id="{A2258F29-877E-18C1-DF8F-5F72A6C6E00F}"/>
              </a:ext>
            </a:extLst>
          </p:cNvPr>
          <p:cNvSpPr txBox="1"/>
          <p:nvPr/>
        </p:nvSpPr>
        <p:spPr>
          <a:xfrm>
            <a:off x="3461217" y="3265705"/>
            <a:ext cx="233202" cy="369332"/>
          </a:xfrm>
          <a:prstGeom prst="rect">
            <a:avLst/>
          </a:prstGeom>
          <a:noFill/>
        </p:spPr>
        <p:txBody>
          <a:bodyPr wrap="square" rtlCol="0">
            <a:spAutoFit/>
          </a:bodyPr>
          <a:lstStyle/>
          <a:p>
            <a:r>
              <a:rPr lang="en-US" b="1" dirty="0">
                <a:latin typeface="Lora" pitchFamily="2" charset="0"/>
              </a:rPr>
              <a:t>3</a:t>
            </a:r>
            <a:endParaRPr lang="en-IN" b="1" dirty="0">
              <a:latin typeface="Lora" pitchFamily="2" charset="0"/>
            </a:endParaRPr>
          </a:p>
        </p:txBody>
      </p:sp>
      <p:grpSp>
        <p:nvGrpSpPr>
          <p:cNvPr id="37" name="Group 36">
            <a:extLst>
              <a:ext uri="{FF2B5EF4-FFF2-40B4-BE49-F238E27FC236}">
                <a16:creationId xmlns:a16="http://schemas.microsoft.com/office/drawing/2014/main" id="{C8DE3863-0409-5CB8-7842-E8EC3BDA4DF0}"/>
              </a:ext>
            </a:extLst>
          </p:cNvPr>
          <p:cNvGrpSpPr/>
          <p:nvPr/>
        </p:nvGrpSpPr>
        <p:grpSpPr>
          <a:xfrm>
            <a:off x="3273334" y="4106495"/>
            <a:ext cx="5471764" cy="747556"/>
            <a:chOff x="5323065" y="4086502"/>
            <a:chExt cx="5471764" cy="747556"/>
          </a:xfrm>
        </p:grpSpPr>
        <p:sp>
          <p:nvSpPr>
            <p:cNvPr id="21" name="Rectangle: Rounded Corners 20">
              <a:extLst>
                <a:ext uri="{FF2B5EF4-FFF2-40B4-BE49-F238E27FC236}">
                  <a16:creationId xmlns:a16="http://schemas.microsoft.com/office/drawing/2014/main" id="{AA1D00D1-8841-9CCC-356F-062580986F0E}"/>
                </a:ext>
              </a:extLst>
            </p:cNvPr>
            <p:cNvSpPr/>
            <p:nvPr/>
          </p:nvSpPr>
          <p:spPr>
            <a:xfrm>
              <a:off x="5323065" y="4116613"/>
              <a:ext cx="5471764" cy="687334"/>
            </a:xfrm>
            <a:prstGeom prst="roundRect">
              <a:avLst>
                <a:gd name="adj" fmla="val 50000"/>
              </a:avLst>
            </a:prstGeom>
            <a:solidFill>
              <a:srgbClr val="FB5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         PERFORMANCE OVERVIEW</a:t>
              </a:r>
              <a:r>
                <a:rPr lang="en-US" dirty="0"/>
                <a:t>-</a:t>
              </a:r>
              <a:r>
                <a:rPr lang="en-US" sz="1200" i="1" dirty="0"/>
                <a:t>Overview of Influencer account</a:t>
              </a:r>
              <a:endParaRPr lang="en-IN" sz="1200" i="1" dirty="0"/>
            </a:p>
          </p:txBody>
        </p:sp>
        <p:pic>
          <p:nvPicPr>
            <p:cNvPr id="22" name="Graphic 21" descr="Table setting with solid fill">
              <a:extLst>
                <a:ext uri="{FF2B5EF4-FFF2-40B4-BE49-F238E27FC236}">
                  <a16:creationId xmlns:a16="http://schemas.microsoft.com/office/drawing/2014/main" id="{A42DA572-E1F7-0E4E-E9F4-F5C1F7C9FEFC}"/>
                </a:ext>
              </a:extLst>
            </p:cNvPr>
            <p:cNvPicPr>
              <a:picLocks noChangeAspect="1"/>
            </p:cNvPicPr>
            <p:nvPr/>
          </p:nvPicPr>
          <p:blipFill>
            <a:blip r:embed="rId3">
              <a:extLst>
                <a:ext uri="{96DAC541-7B7A-43D3-8B79-37D633B846F1}">
                  <asvg:svgBlip xmlns:asvg="http://schemas.microsoft.com/office/drawing/2016/SVG/main" r:embed="rId4"/>
                </a:ext>
              </a:extLst>
            </a:blip>
            <a:srcRect l="16220" t="14597" r="23378" b="18289"/>
            <a:stretch/>
          </p:blipFill>
          <p:spPr>
            <a:xfrm>
              <a:off x="5323065" y="4086502"/>
              <a:ext cx="672800" cy="747556"/>
            </a:xfrm>
            <a:prstGeom prst="rect">
              <a:avLst/>
            </a:prstGeom>
          </p:spPr>
        </p:pic>
        <p:sp>
          <p:nvSpPr>
            <p:cNvPr id="32" name="TextBox 31">
              <a:extLst>
                <a:ext uri="{FF2B5EF4-FFF2-40B4-BE49-F238E27FC236}">
                  <a16:creationId xmlns:a16="http://schemas.microsoft.com/office/drawing/2014/main" id="{0E358860-C0BB-2F40-AF5C-A4D87E5E6EAA}"/>
                </a:ext>
              </a:extLst>
            </p:cNvPr>
            <p:cNvSpPr txBox="1"/>
            <p:nvPr/>
          </p:nvSpPr>
          <p:spPr>
            <a:xfrm>
              <a:off x="5510948" y="4265005"/>
              <a:ext cx="233202" cy="369332"/>
            </a:xfrm>
            <a:prstGeom prst="rect">
              <a:avLst/>
            </a:prstGeom>
            <a:noFill/>
            <a:ln>
              <a:noFill/>
            </a:ln>
          </p:spPr>
          <p:txBody>
            <a:bodyPr wrap="square" rtlCol="0">
              <a:spAutoFit/>
            </a:bodyPr>
            <a:lstStyle/>
            <a:p>
              <a:r>
                <a:rPr lang="en-US" b="1" dirty="0">
                  <a:latin typeface="Lora" pitchFamily="2" charset="0"/>
                </a:rPr>
                <a:t>4</a:t>
              </a:r>
              <a:endParaRPr lang="en-IN" b="1" dirty="0">
                <a:latin typeface="Lora" pitchFamily="2" charset="0"/>
              </a:endParaRPr>
            </a:p>
          </p:txBody>
        </p:sp>
      </p:grpSp>
      <p:sp>
        <p:nvSpPr>
          <p:cNvPr id="23" name="Rectangle: Rounded Corners 22">
            <a:extLst>
              <a:ext uri="{FF2B5EF4-FFF2-40B4-BE49-F238E27FC236}">
                <a16:creationId xmlns:a16="http://schemas.microsoft.com/office/drawing/2014/main" id="{04B0822D-12E0-9DE2-EB59-27AB3B01D78F}"/>
              </a:ext>
            </a:extLst>
          </p:cNvPr>
          <p:cNvSpPr/>
          <p:nvPr/>
        </p:nvSpPr>
        <p:spPr>
          <a:xfrm>
            <a:off x="3273334" y="5164290"/>
            <a:ext cx="6257477" cy="687334"/>
          </a:xfrm>
          <a:prstGeom prst="roundRect">
            <a:avLst>
              <a:gd name="adj" fmla="val 50000"/>
            </a:avLst>
          </a:prstGeom>
          <a:solidFill>
            <a:srgbClr val="FF00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         RECOMMENDATIONS</a:t>
            </a:r>
            <a:r>
              <a:rPr lang="en-US" dirty="0"/>
              <a:t>-</a:t>
            </a:r>
            <a:r>
              <a:rPr lang="en-US" sz="1200" i="1" dirty="0"/>
              <a:t>strategies to improve content reach and engagement</a:t>
            </a:r>
            <a:endParaRPr lang="en-IN" sz="1200" i="1" dirty="0"/>
          </a:p>
        </p:txBody>
      </p:sp>
      <p:pic>
        <p:nvPicPr>
          <p:cNvPr id="24" name="Graphic 23" descr="Table setting with solid fill">
            <a:extLst>
              <a:ext uri="{FF2B5EF4-FFF2-40B4-BE49-F238E27FC236}">
                <a16:creationId xmlns:a16="http://schemas.microsoft.com/office/drawing/2014/main" id="{0D12F868-E3B9-5D6E-1AAF-0B983078B032}"/>
              </a:ext>
            </a:extLst>
          </p:cNvPr>
          <p:cNvPicPr>
            <a:picLocks noChangeAspect="1"/>
          </p:cNvPicPr>
          <p:nvPr/>
        </p:nvPicPr>
        <p:blipFill>
          <a:blip r:embed="rId3">
            <a:extLst>
              <a:ext uri="{96DAC541-7B7A-43D3-8B79-37D633B846F1}">
                <asvg:svgBlip xmlns:asvg="http://schemas.microsoft.com/office/drawing/2016/SVG/main" r:embed="rId4"/>
              </a:ext>
            </a:extLst>
          </a:blip>
          <a:srcRect l="16220" t="14597" r="23378" b="18289"/>
          <a:stretch/>
        </p:blipFill>
        <p:spPr>
          <a:xfrm>
            <a:off x="3273334" y="5134179"/>
            <a:ext cx="672800" cy="747556"/>
          </a:xfrm>
          <a:prstGeom prst="rect">
            <a:avLst/>
          </a:prstGeom>
        </p:spPr>
      </p:pic>
      <p:sp>
        <p:nvSpPr>
          <p:cNvPr id="33" name="TextBox 32">
            <a:extLst>
              <a:ext uri="{FF2B5EF4-FFF2-40B4-BE49-F238E27FC236}">
                <a16:creationId xmlns:a16="http://schemas.microsoft.com/office/drawing/2014/main" id="{AA261E8E-A0B8-95AC-18D4-C74B9A67E908}"/>
              </a:ext>
            </a:extLst>
          </p:cNvPr>
          <p:cNvSpPr txBox="1"/>
          <p:nvPr/>
        </p:nvSpPr>
        <p:spPr>
          <a:xfrm>
            <a:off x="3461217" y="5342793"/>
            <a:ext cx="233202" cy="369332"/>
          </a:xfrm>
          <a:prstGeom prst="rect">
            <a:avLst/>
          </a:prstGeom>
          <a:noFill/>
          <a:ln>
            <a:noFill/>
          </a:ln>
        </p:spPr>
        <p:txBody>
          <a:bodyPr wrap="square" rtlCol="0">
            <a:spAutoFit/>
          </a:bodyPr>
          <a:lstStyle/>
          <a:p>
            <a:r>
              <a:rPr lang="en-US" b="1" dirty="0">
                <a:latin typeface="Lora" pitchFamily="2" charset="0"/>
              </a:rPr>
              <a:t>5</a:t>
            </a:r>
            <a:endParaRPr lang="en-IN" b="1" dirty="0">
              <a:latin typeface="Lora" pitchFamily="2" charset="0"/>
            </a:endParaRPr>
          </a:p>
        </p:txBody>
      </p:sp>
    </p:spTree>
    <p:extLst>
      <p:ext uri="{BB962C8B-B14F-4D97-AF65-F5344CB8AC3E}">
        <p14:creationId xmlns:p14="http://schemas.microsoft.com/office/powerpoint/2010/main" val="2231763343"/>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E592B0F-6D63-4F3A-B1B6-8932D37A01EA}"/>
              </a:ext>
            </a:extLst>
          </p:cNvPr>
          <p:cNvGrpSpPr/>
          <p:nvPr/>
        </p:nvGrpSpPr>
        <p:grpSpPr>
          <a:xfrm>
            <a:off x="922328" y="1178079"/>
            <a:ext cx="4218131" cy="2754049"/>
            <a:chOff x="700644" y="1479627"/>
            <a:chExt cx="4521919" cy="2848928"/>
          </a:xfrm>
        </p:grpSpPr>
        <p:sp>
          <p:nvSpPr>
            <p:cNvPr id="8" name="Rectangle 7">
              <a:extLst>
                <a:ext uri="{FF2B5EF4-FFF2-40B4-BE49-F238E27FC236}">
                  <a16:creationId xmlns:a16="http://schemas.microsoft.com/office/drawing/2014/main" id="{E71C89A3-8C1C-4881-835F-CA57703B4D9E}"/>
                </a:ext>
              </a:extLst>
            </p:cNvPr>
            <p:cNvSpPr/>
            <p:nvPr/>
          </p:nvSpPr>
          <p:spPr>
            <a:xfrm>
              <a:off x="700644" y="2582882"/>
              <a:ext cx="4218233" cy="1745673"/>
            </a:xfrm>
            <a:prstGeom prst="rect">
              <a:avLst/>
            </a:prstGeom>
            <a:solidFill>
              <a:srgbClr val="FA8841"/>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pic>
          <p:nvPicPr>
            <p:cNvPr id="1026" name="Picture 2" descr="How to download pictures from Instagram">
              <a:extLst>
                <a:ext uri="{FF2B5EF4-FFF2-40B4-BE49-F238E27FC236}">
                  <a16:creationId xmlns:a16="http://schemas.microsoft.com/office/drawing/2014/main" id="{62E94EE7-0CEC-4B91-BF1B-46DD27851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85" y="1479627"/>
              <a:ext cx="4174178" cy="2306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0DF37B1-D64B-4D70-B25F-2907A0496CB3}"/>
              </a:ext>
            </a:extLst>
          </p:cNvPr>
          <p:cNvSpPr txBox="1"/>
          <p:nvPr/>
        </p:nvSpPr>
        <p:spPr>
          <a:xfrm>
            <a:off x="2421593" y="343725"/>
            <a:ext cx="7232073" cy="553998"/>
          </a:xfrm>
          <a:prstGeom prst="rect">
            <a:avLst/>
          </a:prstGeom>
          <a:noFill/>
        </p:spPr>
        <p:txBody>
          <a:bodyPr wrap="square" rtlCol="0">
            <a:spAutoFit/>
          </a:bodyPr>
          <a:lstStyle/>
          <a:p>
            <a:pPr algn="ctr" defTabSz="914400"/>
            <a:r>
              <a:rPr lang="en-IN" sz="3000" dirty="0">
                <a:solidFill>
                  <a:prstClr val="black"/>
                </a:solidFill>
                <a:latin typeface="Georgia" panose="02040502050405020303" pitchFamily="18" charset="0"/>
                <a:ea typeface="Cambria" panose="02040503050406030204" pitchFamily="18" charset="0"/>
              </a:rPr>
              <a:t>Overview</a:t>
            </a:r>
          </a:p>
        </p:txBody>
      </p:sp>
      <p:grpSp>
        <p:nvGrpSpPr>
          <p:cNvPr id="19" name="Group 18">
            <a:extLst>
              <a:ext uri="{FF2B5EF4-FFF2-40B4-BE49-F238E27FC236}">
                <a16:creationId xmlns:a16="http://schemas.microsoft.com/office/drawing/2014/main" id="{7C3F7E3C-BF67-42F2-AF51-746702B65F3E}"/>
              </a:ext>
            </a:extLst>
          </p:cNvPr>
          <p:cNvGrpSpPr/>
          <p:nvPr/>
        </p:nvGrpSpPr>
        <p:grpSpPr>
          <a:xfrm>
            <a:off x="5416390" y="1247371"/>
            <a:ext cx="5768551" cy="3546784"/>
            <a:chOff x="259643" y="2720577"/>
            <a:chExt cx="3397957" cy="4018305"/>
          </a:xfrm>
        </p:grpSpPr>
        <p:sp>
          <p:nvSpPr>
            <p:cNvPr id="20" name="TextBox 19">
              <a:extLst>
                <a:ext uri="{FF2B5EF4-FFF2-40B4-BE49-F238E27FC236}">
                  <a16:creationId xmlns:a16="http://schemas.microsoft.com/office/drawing/2014/main" id="{3652315D-A289-4ECC-A77B-A700441B5D83}"/>
                </a:ext>
              </a:extLst>
            </p:cNvPr>
            <p:cNvSpPr txBox="1"/>
            <p:nvPr/>
          </p:nvSpPr>
          <p:spPr>
            <a:xfrm>
              <a:off x="259643" y="3064525"/>
              <a:ext cx="3288526" cy="3674357"/>
            </a:xfrm>
            <a:prstGeom prst="rect">
              <a:avLst/>
            </a:prstGeom>
            <a:noFill/>
          </p:spPr>
          <p:txBody>
            <a:bodyPr wrap="square" rtlCol="0">
              <a:spAutoFit/>
            </a:bodyPr>
            <a:lstStyle/>
            <a:p>
              <a:pPr algn="just">
                <a:lnSpc>
                  <a:spcPct val="150000"/>
                </a:lnSpc>
              </a:pPr>
              <a:r>
                <a:rPr lang="en-US" sz="1050" b="1" dirty="0">
                  <a:solidFill>
                    <a:srgbClr val="002060"/>
                  </a:solidFill>
                  <a:latin typeface="Segoe UI Semibold" panose="020B0702040204020203" pitchFamily="34" charset="0"/>
                  <a:cs typeface="Segoe UI Semibold" panose="020B0702040204020203" pitchFamily="34" charset="0"/>
                </a:rPr>
                <a:t>Tech influencer primarily focuses on reviewing and showcasing gadgets, software, and tech tips. </a:t>
              </a:r>
            </a:p>
            <a:p>
              <a:pPr algn="just">
                <a:lnSpc>
                  <a:spcPct val="150000"/>
                </a:lnSpc>
              </a:pPr>
              <a:r>
                <a:rPr lang="en-US" sz="1050" b="1" dirty="0">
                  <a:solidFill>
                    <a:srgbClr val="002060"/>
                  </a:solidFill>
                  <a:latin typeface="Segoe UI Semibold" panose="020B0702040204020203" pitchFamily="34" charset="0"/>
                  <a:cs typeface="Segoe UI Semibold" panose="020B0702040204020203" pitchFamily="34" charset="0"/>
                </a:rPr>
                <a:t>Their content includes unboxing and testing the latest smartphones, laptops, and other cutting-edge devices, as well as providing practical advice on using various software tools and applications. </a:t>
              </a:r>
            </a:p>
            <a:p>
              <a:pPr algn="just">
                <a:lnSpc>
                  <a:spcPct val="150000"/>
                </a:lnSpc>
              </a:pPr>
              <a:r>
                <a:rPr lang="en-US" sz="1050" b="1" dirty="0">
                  <a:solidFill>
                    <a:srgbClr val="002060"/>
                  </a:solidFill>
                  <a:latin typeface="Segoe UI Semibold" panose="020B0702040204020203" pitchFamily="34" charset="0"/>
                  <a:cs typeface="Segoe UI Semibold" panose="020B0702040204020203" pitchFamily="34" charset="0"/>
                </a:rPr>
                <a:t>They also share tips and tricks to help their followers optimize technology in their daily lives, making complex tech concepts more accessible to a wider audience.</a:t>
              </a:r>
            </a:p>
            <a:p>
              <a:pPr algn="just">
                <a:lnSpc>
                  <a:spcPct val="150000"/>
                </a:lnSpc>
              </a:pPr>
              <a:r>
                <a:rPr lang="en-US" sz="1050" b="1" dirty="0">
                  <a:solidFill>
                    <a:srgbClr val="002060"/>
                  </a:solidFill>
                  <a:latin typeface="Segoe UI Semibold" panose="020B0702040204020203" pitchFamily="34" charset="0"/>
                  <a:cs typeface="Segoe UI Semibold" panose="020B0702040204020203" pitchFamily="34" charset="0"/>
                </a:rPr>
                <a:t>Analyzed Instagram activity data, including engagement metrics for posts, reels, and videos, to gain insights into the performance of a Tech Influencer's content strategy.</a:t>
              </a:r>
            </a:p>
            <a:p>
              <a:pPr algn="just">
                <a:lnSpc>
                  <a:spcPct val="150000"/>
                </a:lnSpc>
              </a:pPr>
              <a:endParaRPr lang="en-IN" sz="1050" b="1" dirty="0">
                <a:solidFill>
                  <a:srgbClr val="002060"/>
                </a:solidFill>
                <a:latin typeface="Segoe UI Semibold" panose="020B0702040204020203" pitchFamily="34" charset="0"/>
                <a:cs typeface="Segoe UI Semibold" panose="020B0702040204020203" pitchFamily="34" charset="0"/>
              </a:endParaRPr>
            </a:p>
            <a:p>
              <a:pPr lvl="0">
                <a:lnSpc>
                  <a:spcPct val="150000"/>
                </a:lnSpc>
              </a:pPr>
              <a:endParaRPr lang="en-US" sz="1050" b="1" dirty="0">
                <a:solidFill>
                  <a:srgbClr val="002060"/>
                </a:solidFill>
                <a:latin typeface="Segoe UI Semibold" panose="020B0702040204020203" pitchFamily="34" charset="0"/>
                <a:cs typeface="Segoe UI Semibold" panose="020B0702040204020203" pitchFamily="34" charset="0"/>
              </a:endParaRPr>
            </a:p>
            <a:p>
              <a:pPr lvl="0"/>
              <a:endParaRPr lang="en-US" sz="1050" b="1" dirty="0">
                <a:solidFill>
                  <a:srgbClr val="002060"/>
                </a:solidFill>
                <a:latin typeface="+mj-lt"/>
              </a:endParaRPr>
            </a:p>
            <a:p>
              <a:pPr lvl="0"/>
              <a:endParaRPr lang="en-US" sz="1050" b="1" dirty="0">
                <a:solidFill>
                  <a:srgbClr val="002060"/>
                </a:solidFill>
                <a:latin typeface="+mj-lt"/>
              </a:endParaRPr>
            </a:p>
            <a:p>
              <a:pPr lvl="0"/>
              <a:endParaRPr lang="en-US" sz="1050" b="1" dirty="0">
                <a:solidFill>
                  <a:srgbClr val="002060"/>
                </a:solidFill>
                <a:latin typeface="+mj-lt"/>
              </a:endParaRPr>
            </a:p>
          </p:txBody>
        </p:sp>
        <p:sp>
          <p:nvSpPr>
            <p:cNvPr id="21" name="TextBox 20">
              <a:extLst>
                <a:ext uri="{FF2B5EF4-FFF2-40B4-BE49-F238E27FC236}">
                  <a16:creationId xmlns:a16="http://schemas.microsoft.com/office/drawing/2014/main" id="{B9F5DCCF-98A6-4E92-82AE-0AF465A6342B}"/>
                </a:ext>
              </a:extLst>
            </p:cNvPr>
            <p:cNvSpPr txBox="1"/>
            <p:nvPr/>
          </p:nvSpPr>
          <p:spPr>
            <a:xfrm>
              <a:off x="259644" y="2720577"/>
              <a:ext cx="3397956" cy="453302"/>
            </a:xfrm>
            <a:prstGeom prst="rect">
              <a:avLst/>
            </a:prstGeom>
            <a:noFill/>
          </p:spPr>
          <p:txBody>
            <a:bodyPr wrap="square" rtlCol="0">
              <a:spAutoFit/>
            </a:bodyPr>
            <a:lstStyle/>
            <a:p>
              <a:pPr lvl="0"/>
              <a:r>
                <a:rPr lang="en-US" sz="2000" b="1" dirty="0">
                  <a:solidFill>
                    <a:srgbClr val="8338EC"/>
                  </a:solidFill>
                  <a:latin typeface="Segoe UI Semibold" panose="020B0702040204020203" pitchFamily="34" charset="0"/>
                  <a:cs typeface="Segoe UI Semibold" panose="020B0702040204020203" pitchFamily="34" charset="0"/>
                </a:rPr>
                <a:t>Introduction</a:t>
              </a:r>
            </a:p>
          </p:txBody>
        </p:sp>
      </p:grpSp>
      <p:pic>
        <p:nvPicPr>
          <p:cNvPr id="3" name="Picture 2">
            <a:extLst>
              <a:ext uri="{FF2B5EF4-FFF2-40B4-BE49-F238E27FC236}">
                <a16:creationId xmlns:a16="http://schemas.microsoft.com/office/drawing/2014/main" id="{98034CD5-43E0-B131-3F11-EEA3C3B61735}"/>
              </a:ext>
            </a:extLst>
          </p:cNvPr>
          <p:cNvPicPr>
            <a:picLocks noChangeAspect="1"/>
          </p:cNvPicPr>
          <p:nvPr/>
        </p:nvPicPr>
        <p:blipFill>
          <a:blip r:embed="rId4">
            <a:extLst>
              <a:ext uri="{28A0092B-C50C-407E-A947-70E740481C1C}">
                <a14:useLocalDpi xmlns:a14="http://schemas.microsoft.com/office/drawing/2010/main" val="0"/>
              </a:ext>
            </a:extLst>
          </a:blip>
          <a:srcRect t="19069"/>
          <a:stretch/>
        </p:blipFill>
        <p:spPr>
          <a:xfrm>
            <a:off x="6144886" y="4219716"/>
            <a:ext cx="4125782" cy="2392145"/>
          </a:xfrm>
          <a:prstGeom prst="ellipse">
            <a:avLst/>
          </a:prstGeom>
          <a:ln>
            <a:noFill/>
          </a:ln>
          <a:effectLst>
            <a:softEdge rad="112500"/>
          </a:effectLst>
        </p:spPr>
      </p:pic>
      <p:sp>
        <p:nvSpPr>
          <p:cNvPr id="7" name="TextBox 6">
            <a:extLst>
              <a:ext uri="{FF2B5EF4-FFF2-40B4-BE49-F238E27FC236}">
                <a16:creationId xmlns:a16="http://schemas.microsoft.com/office/drawing/2014/main" id="{55031E48-DBEB-F569-9231-585F562C56C5}"/>
              </a:ext>
            </a:extLst>
          </p:cNvPr>
          <p:cNvSpPr txBox="1"/>
          <p:nvPr/>
        </p:nvSpPr>
        <p:spPr>
          <a:xfrm>
            <a:off x="826467" y="4302896"/>
            <a:ext cx="4224885" cy="230896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338EC"/>
                </a:solidFill>
                <a:effectLst/>
                <a:uLnTx/>
                <a:uFillTx/>
                <a:latin typeface="Segoe UI Semibold" panose="020B0702040204020203" pitchFamily="34" charset="0"/>
                <a:ea typeface="+mn-ea"/>
                <a:cs typeface="Segoe UI Semibold" panose="020B0702040204020203" pitchFamily="34" charset="0"/>
              </a:rPr>
              <a:t>Objective</a:t>
            </a:r>
          </a:p>
          <a:p>
            <a:pPr algn="just">
              <a:lnSpc>
                <a:spcPct val="150000"/>
              </a:lnSpc>
              <a:defRPr/>
            </a:pPr>
            <a:r>
              <a:rPr kumimoji="0" lang="en-US" sz="1050" b="1"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t>The objective is to explore activity data to uncover trends in follower engagement, evaluate the performance of different content types, and assess the overall effectiveness of the influencer's strategy to drive engagement and reach.</a:t>
            </a:r>
            <a:br>
              <a:rPr kumimoji="0" lang="en-US" sz="1050" b="1"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rPr>
            </a:br>
            <a:r>
              <a:rPr lang="en-US" sz="1050" b="1" dirty="0">
                <a:solidFill>
                  <a:srgbClr val="002060"/>
                </a:solidFill>
                <a:latin typeface="Segoe UI Semibold" panose="020B0702040204020203" pitchFamily="34" charset="0"/>
                <a:cs typeface="Segoe UI Semibold" panose="020B0702040204020203" pitchFamily="34" charset="0"/>
              </a:rPr>
              <a:t>Instagram's Stories and Reels provide dynamic formats for tech influencers to engage audiences, offering a closer look at product design and usability through visually-rich content.</a:t>
            </a: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00206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399973452"/>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57942-8C33-D6CE-3185-746A1A96AF22}"/>
              </a:ext>
            </a:extLst>
          </p:cNvPr>
          <p:cNvPicPr>
            <a:picLocks noChangeAspect="1"/>
          </p:cNvPicPr>
          <p:nvPr/>
        </p:nvPicPr>
        <p:blipFill>
          <a:blip r:embed="rId3"/>
          <a:stretch>
            <a:fillRect/>
          </a:stretch>
        </p:blipFill>
        <p:spPr>
          <a:xfrm>
            <a:off x="3514683" y="1637335"/>
            <a:ext cx="6759160" cy="2326234"/>
          </a:xfrm>
          <a:prstGeom prst="rect">
            <a:avLst/>
          </a:prstGeom>
        </p:spPr>
      </p:pic>
      <p:sp>
        <p:nvSpPr>
          <p:cNvPr id="3" name="TextBox 2">
            <a:extLst>
              <a:ext uri="{FF2B5EF4-FFF2-40B4-BE49-F238E27FC236}">
                <a16:creationId xmlns:a16="http://schemas.microsoft.com/office/drawing/2014/main" id="{BC7FDE5A-4611-A29C-DC20-76FDC134FBA1}"/>
              </a:ext>
            </a:extLst>
          </p:cNvPr>
          <p:cNvSpPr txBox="1"/>
          <p:nvPr/>
        </p:nvSpPr>
        <p:spPr>
          <a:xfrm>
            <a:off x="0" y="547404"/>
            <a:ext cx="12192000" cy="553998"/>
          </a:xfrm>
          <a:prstGeom prst="rect">
            <a:avLst/>
          </a:prstGeom>
          <a:noFill/>
        </p:spPr>
        <p:txBody>
          <a:bodyPr wrap="square">
            <a:spAutoFit/>
          </a:bodyPr>
          <a:lstStyle/>
          <a:p>
            <a:pPr marR="0" lvl="0" indent="0" algn="ctr" defTabSz="914400" fontAlgn="auto">
              <a:lnSpc>
                <a:spcPct val="100000"/>
              </a:lnSpc>
              <a:spcBef>
                <a:spcPts val="0"/>
              </a:spcBef>
              <a:spcAft>
                <a:spcPts val="0"/>
              </a:spcAft>
              <a:buClrTx/>
              <a:buSzTx/>
              <a:buFontTx/>
              <a:buNone/>
              <a:tabLst/>
              <a:defRPr/>
            </a:pPr>
            <a:r>
              <a:rPr lang="en-IN" sz="3000" dirty="0">
                <a:solidFill>
                  <a:prstClr val="black"/>
                </a:solidFill>
                <a:latin typeface="Georgia" panose="02040502050405020303" pitchFamily="18" charset="0"/>
                <a:ea typeface="Cambria" panose="02040503050406030204" pitchFamily="18" charset="0"/>
              </a:rPr>
              <a:t>Data Resources</a:t>
            </a:r>
          </a:p>
        </p:txBody>
      </p:sp>
      <p:grpSp>
        <p:nvGrpSpPr>
          <p:cNvPr id="1039" name="Group 1038">
            <a:extLst>
              <a:ext uri="{FF2B5EF4-FFF2-40B4-BE49-F238E27FC236}">
                <a16:creationId xmlns:a16="http://schemas.microsoft.com/office/drawing/2014/main" id="{94D22B7F-7C08-3F32-D64B-C423BD37547A}"/>
              </a:ext>
            </a:extLst>
          </p:cNvPr>
          <p:cNvGrpSpPr/>
          <p:nvPr/>
        </p:nvGrpSpPr>
        <p:grpSpPr>
          <a:xfrm>
            <a:off x="334836" y="1488944"/>
            <a:ext cx="9939007" cy="4275405"/>
            <a:chOff x="1344605" y="1876848"/>
            <a:chExt cx="9939007" cy="4275405"/>
          </a:xfrm>
        </p:grpSpPr>
        <p:grpSp>
          <p:nvGrpSpPr>
            <p:cNvPr id="60" name="Group 59">
              <a:extLst>
                <a:ext uri="{FF2B5EF4-FFF2-40B4-BE49-F238E27FC236}">
                  <a16:creationId xmlns:a16="http://schemas.microsoft.com/office/drawing/2014/main" id="{6DEA00B4-82CC-25F8-5311-66EBAC743E3E}"/>
                </a:ext>
              </a:extLst>
            </p:cNvPr>
            <p:cNvGrpSpPr/>
            <p:nvPr/>
          </p:nvGrpSpPr>
          <p:grpSpPr>
            <a:xfrm>
              <a:off x="1344605" y="1876848"/>
              <a:ext cx="2144141" cy="4275405"/>
              <a:chOff x="2250213" y="1912016"/>
              <a:chExt cx="2144141" cy="4275405"/>
            </a:xfrm>
          </p:grpSpPr>
          <p:grpSp>
            <p:nvGrpSpPr>
              <p:cNvPr id="57" name="Group 56">
                <a:extLst>
                  <a:ext uri="{FF2B5EF4-FFF2-40B4-BE49-F238E27FC236}">
                    <a16:creationId xmlns:a16="http://schemas.microsoft.com/office/drawing/2014/main" id="{1C869581-9A75-7DC9-0E35-ADFA9BDA91E1}"/>
                  </a:ext>
                </a:extLst>
              </p:cNvPr>
              <p:cNvGrpSpPr/>
              <p:nvPr/>
            </p:nvGrpSpPr>
            <p:grpSpPr>
              <a:xfrm>
                <a:off x="2250213" y="1912016"/>
                <a:ext cx="2144141" cy="4275405"/>
                <a:chOff x="2250213" y="1912016"/>
                <a:chExt cx="2144141" cy="4275405"/>
              </a:xfrm>
            </p:grpSpPr>
            <p:sp>
              <p:nvSpPr>
                <p:cNvPr id="7" name="Freeform: Shape 6">
                  <a:extLst>
                    <a:ext uri="{FF2B5EF4-FFF2-40B4-BE49-F238E27FC236}">
                      <a16:creationId xmlns:a16="http://schemas.microsoft.com/office/drawing/2014/main" id="{6BF7B0CB-234C-3FF5-386B-4961F6867B00}"/>
                    </a:ext>
                  </a:extLst>
                </p:cNvPr>
                <p:cNvSpPr/>
                <p:nvPr/>
              </p:nvSpPr>
              <p:spPr>
                <a:xfrm>
                  <a:off x="2347820" y="1990436"/>
                  <a:ext cx="1966182" cy="4114443"/>
                </a:xfrm>
                <a:custGeom>
                  <a:avLst/>
                  <a:gdLst>
                    <a:gd name="connsiteX0" fmla="*/ 212746 w 1966182"/>
                    <a:gd name="connsiteY0" fmla="*/ -96 h 4114443"/>
                    <a:gd name="connsiteX1" fmla="*/ 1752701 w 1966182"/>
                    <a:gd name="connsiteY1" fmla="*/ -96 h 4114443"/>
                    <a:gd name="connsiteX2" fmla="*/ 1965814 w 1966182"/>
                    <a:gd name="connsiteY2" fmla="*/ 213018 h 4114443"/>
                    <a:gd name="connsiteX3" fmla="*/ 1965814 w 1966182"/>
                    <a:gd name="connsiteY3" fmla="*/ 3901363 h 4114443"/>
                    <a:gd name="connsiteX4" fmla="*/ 1752830 w 1966182"/>
                    <a:gd name="connsiteY4" fmla="*/ 4114348 h 4114443"/>
                    <a:gd name="connsiteX5" fmla="*/ 1752701 w 1966182"/>
                    <a:gd name="connsiteY5" fmla="*/ 4114348 h 4114443"/>
                    <a:gd name="connsiteX6" fmla="*/ 223563 w 1966182"/>
                    <a:gd name="connsiteY6" fmla="*/ 4114348 h 4114443"/>
                    <a:gd name="connsiteX7" fmla="*/ 10449 w 1966182"/>
                    <a:gd name="connsiteY7" fmla="*/ 3902007 h 4114443"/>
                    <a:gd name="connsiteX8" fmla="*/ -367 w 1966182"/>
                    <a:gd name="connsiteY8" fmla="*/ 213662 h 4114443"/>
                    <a:gd name="connsiteX9" fmla="*/ 212103 w 1966182"/>
                    <a:gd name="connsiteY9" fmla="*/ -96 h 4114443"/>
                    <a:gd name="connsiteX10" fmla="*/ 212746 w 1966182"/>
                    <a:gd name="connsiteY10" fmla="*/ -96 h 411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6182" h="4114443">
                      <a:moveTo>
                        <a:pt x="212746" y="-96"/>
                      </a:moveTo>
                      <a:lnTo>
                        <a:pt x="1752701" y="-96"/>
                      </a:lnTo>
                      <a:cubicBezTo>
                        <a:pt x="1870396" y="-96"/>
                        <a:pt x="1965814" y="95322"/>
                        <a:pt x="1965814" y="213018"/>
                      </a:cubicBezTo>
                      <a:lnTo>
                        <a:pt x="1965814" y="3901363"/>
                      </a:lnTo>
                      <a:cubicBezTo>
                        <a:pt x="1965814" y="4018994"/>
                        <a:pt x="1870461" y="4114348"/>
                        <a:pt x="1752830" y="4114348"/>
                      </a:cubicBezTo>
                      <a:cubicBezTo>
                        <a:pt x="1752791" y="4114348"/>
                        <a:pt x="1752740" y="4114348"/>
                        <a:pt x="1752701" y="4114348"/>
                      </a:cubicBezTo>
                      <a:lnTo>
                        <a:pt x="223563" y="4114348"/>
                      </a:lnTo>
                      <a:cubicBezTo>
                        <a:pt x="106138" y="4114425"/>
                        <a:pt x="10810" y="4019432"/>
                        <a:pt x="10449" y="3902007"/>
                      </a:cubicBezTo>
                      <a:lnTo>
                        <a:pt x="-367" y="213662"/>
                      </a:lnTo>
                      <a:cubicBezTo>
                        <a:pt x="-728" y="95966"/>
                        <a:pt x="94407" y="265"/>
                        <a:pt x="212103" y="-96"/>
                      </a:cubicBezTo>
                      <a:cubicBezTo>
                        <a:pt x="212321" y="-96"/>
                        <a:pt x="212527" y="-96"/>
                        <a:pt x="212746" y="-96"/>
                      </a:cubicBezTo>
                      <a:close/>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638FC5A-66F0-C682-0D22-DE3CD0AA897D}"/>
                    </a:ext>
                  </a:extLst>
                </p:cNvPr>
                <p:cNvSpPr/>
                <p:nvPr/>
              </p:nvSpPr>
              <p:spPr>
                <a:xfrm>
                  <a:off x="2396625" y="5721275"/>
                  <a:ext cx="1860075" cy="2446"/>
                </a:xfrm>
                <a:custGeom>
                  <a:avLst/>
                  <a:gdLst>
                    <a:gd name="connsiteX0" fmla="*/ 0 w 1860075"/>
                    <a:gd name="connsiteY0" fmla="*/ 0 h 2446"/>
                    <a:gd name="connsiteX1" fmla="*/ 1860076 w 1860075"/>
                    <a:gd name="connsiteY1" fmla="*/ 0 h 2446"/>
                    <a:gd name="connsiteX2" fmla="*/ 1860076 w 1860075"/>
                    <a:gd name="connsiteY2" fmla="*/ 2447 h 2446"/>
                    <a:gd name="connsiteX3" fmla="*/ 0 w 1860075"/>
                    <a:gd name="connsiteY3" fmla="*/ 2447 h 2446"/>
                  </a:gdLst>
                  <a:ahLst/>
                  <a:cxnLst>
                    <a:cxn ang="0">
                      <a:pos x="connsiteX0" y="connsiteY0"/>
                    </a:cxn>
                    <a:cxn ang="0">
                      <a:pos x="connsiteX1" y="connsiteY1"/>
                    </a:cxn>
                    <a:cxn ang="0">
                      <a:pos x="connsiteX2" y="connsiteY2"/>
                    </a:cxn>
                    <a:cxn ang="0">
                      <a:pos x="connsiteX3" y="connsiteY3"/>
                    </a:cxn>
                  </a:cxnLst>
                  <a:rect l="l" t="t" r="r" b="b"/>
                  <a:pathLst>
                    <a:path w="1860075" h="2446">
                      <a:moveTo>
                        <a:pt x="0" y="0"/>
                      </a:moveTo>
                      <a:lnTo>
                        <a:pt x="1860076" y="0"/>
                      </a:lnTo>
                      <a:lnTo>
                        <a:pt x="1860076" y="2447"/>
                      </a:lnTo>
                      <a:lnTo>
                        <a:pt x="0" y="2447"/>
                      </a:lnTo>
                      <a:close/>
                    </a:path>
                  </a:pathLst>
                </a:custGeom>
                <a:solidFill>
                  <a:srgbClr val="DADEEA"/>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75273C4C-0B1D-BE75-8681-45E1AC499C75}"/>
                    </a:ext>
                  </a:extLst>
                </p:cNvPr>
                <p:cNvSpPr/>
                <p:nvPr/>
              </p:nvSpPr>
              <p:spPr>
                <a:xfrm>
                  <a:off x="2899462" y="5829563"/>
                  <a:ext cx="106113" cy="106113"/>
                </a:xfrm>
                <a:custGeom>
                  <a:avLst/>
                  <a:gdLst>
                    <a:gd name="connsiteX0" fmla="*/ 105746 w 106113"/>
                    <a:gd name="connsiteY0" fmla="*/ 102541 h 106113"/>
                    <a:gd name="connsiteX1" fmla="*/ 82438 w 106113"/>
                    <a:gd name="connsiteY1" fmla="*/ 79234 h 106113"/>
                    <a:gd name="connsiteX2" fmla="*/ 78962 w 106113"/>
                    <a:gd name="connsiteY2" fmla="*/ 12132 h 106113"/>
                    <a:gd name="connsiteX3" fmla="*/ 11860 w 106113"/>
                    <a:gd name="connsiteY3" fmla="*/ 15609 h 106113"/>
                    <a:gd name="connsiteX4" fmla="*/ 15337 w 106113"/>
                    <a:gd name="connsiteY4" fmla="*/ 82711 h 106113"/>
                    <a:gd name="connsiteX5" fmla="*/ 78962 w 106113"/>
                    <a:gd name="connsiteY5" fmla="*/ 82711 h 106113"/>
                    <a:gd name="connsiteX6" fmla="*/ 102269 w 106113"/>
                    <a:gd name="connsiteY6" fmla="*/ 106018 h 106113"/>
                    <a:gd name="connsiteX7" fmla="*/ 47284 w 106113"/>
                    <a:gd name="connsiteY7" fmla="*/ 89664 h 106113"/>
                    <a:gd name="connsiteX8" fmla="*/ 4919 w 106113"/>
                    <a:gd name="connsiteY8" fmla="*/ 47557 h 106113"/>
                    <a:gd name="connsiteX9" fmla="*/ 47027 w 106113"/>
                    <a:gd name="connsiteY9" fmla="*/ 5192 h 106113"/>
                    <a:gd name="connsiteX10" fmla="*/ 89392 w 106113"/>
                    <a:gd name="connsiteY10" fmla="*/ 47299 h 106113"/>
                    <a:gd name="connsiteX11" fmla="*/ 89392 w 106113"/>
                    <a:gd name="connsiteY11" fmla="*/ 47428 h 106113"/>
                    <a:gd name="connsiteX12" fmla="*/ 47284 w 106113"/>
                    <a:gd name="connsiteY12" fmla="*/ 89664 h 10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113" h="106113">
                      <a:moveTo>
                        <a:pt x="105746" y="102541"/>
                      </a:moveTo>
                      <a:lnTo>
                        <a:pt x="82438" y="79234"/>
                      </a:lnTo>
                      <a:cubicBezTo>
                        <a:pt x="100015" y="59738"/>
                        <a:pt x="98457" y="29696"/>
                        <a:pt x="78962" y="12132"/>
                      </a:cubicBezTo>
                      <a:cubicBezTo>
                        <a:pt x="59466" y="-5445"/>
                        <a:pt x="29424" y="-3887"/>
                        <a:pt x="11860" y="15609"/>
                      </a:cubicBezTo>
                      <a:cubicBezTo>
                        <a:pt x="-5717" y="35092"/>
                        <a:pt x="-4159" y="65134"/>
                        <a:pt x="15337" y="82711"/>
                      </a:cubicBezTo>
                      <a:cubicBezTo>
                        <a:pt x="33416" y="99013"/>
                        <a:pt x="60882" y="99013"/>
                        <a:pt x="78962" y="82711"/>
                      </a:cubicBezTo>
                      <a:lnTo>
                        <a:pt x="102269" y="106018"/>
                      </a:lnTo>
                      <a:close/>
                      <a:moveTo>
                        <a:pt x="47284" y="89664"/>
                      </a:moveTo>
                      <a:cubicBezTo>
                        <a:pt x="23951" y="89742"/>
                        <a:pt x="4996" y="70890"/>
                        <a:pt x="4919" y="47557"/>
                      </a:cubicBezTo>
                      <a:cubicBezTo>
                        <a:pt x="4842" y="24237"/>
                        <a:pt x="23707" y="5269"/>
                        <a:pt x="47027" y="5192"/>
                      </a:cubicBezTo>
                      <a:cubicBezTo>
                        <a:pt x="70347" y="5127"/>
                        <a:pt x="89315" y="23979"/>
                        <a:pt x="89392" y="47299"/>
                      </a:cubicBezTo>
                      <a:cubicBezTo>
                        <a:pt x="89392" y="47338"/>
                        <a:pt x="89392" y="47389"/>
                        <a:pt x="89392" y="47428"/>
                      </a:cubicBezTo>
                      <a:cubicBezTo>
                        <a:pt x="89392" y="70710"/>
                        <a:pt x="70566" y="89587"/>
                        <a:pt x="47284" y="89664"/>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E9E920BE-7529-1595-1125-2D12822C3EE5}"/>
                    </a:ext>
                  </a:extLst>
                </p:cNvPr>
                <p:cNvSpPr/>
                <p:nvPr/>
              </p:nvSpPr>
              <p:spPr>
                <a:xfrm>
                  <a:off x="4040496" y="5831116"/>
                  <a:ext cx="59491" cy="59491"/>
                </a:xfrm>
                <a:custGeom>
                  <a:avLst/>
                  <a:gdLst>
                    <a:gd name="connsiteX0" fmla="*/ 29378 w 59491"/>
                    <a:gd name="connsiteY0" fmla="*/ 4798 h 59491"/>
                    <a:gd name="connsiteX1" fmla="*/ 54230 w 59491"/>
                    <a:gd name="connsiteY1" fmla="*/ 29650 h 59491"/>
                    <a:gd name="connsiteX2" fmla="*/ 29378 w 59491"/>
                    <a:gd name="connsiteY2" fmla="*/ 54503 h 59491"/>
                    <a:gd name="connsiteX3" fmla="*/ 4525 w 59491"/>
                    <a:gd name="connsiteY3" fmla="*/ 29650 h 59491"/>
                    <a:gd name="connsiteX4" fmla="*/ 29378 w 59491"/>
                    <a:gd name="connsiteY4" fmla="*/ 4798 h 59491"/>
                    <a:gd name="connsiteX5" fmla="*/ 29378 w 59491"/>
                    <a:gd name="connsiteY5" fmla="*/ -96 h 59491"/>
                    <a:gd name="connsiteX6" fmla="*/ -368 w 59491"/>
                    <a:gd name="connsiteY6" fmla="*/ 29650 h 59491"/>
                    <a:gd name="connsiteX7" fmla="*/ 29378 w 59491"/>
                    <a:gd name="connsiteY7" fmla="*/ 59396 h 59491"/>
                    <a:gd name="connsiteX8" fmla="*/ 59123 w 59491"/>
                    <a:gd name="connsiteY8" fmla="*/ 29650 h 59491"/>
                    <a:gd name="connsiteX9" fmla="*/ 29635 w 59491"/>
                    <a:gd name="connsiteY9" fmla="*/ -96 h 59491"/>
                    <a:gd name="connsiteX10" fmla="*/ 29378 w 59491"/>
                    <a:gd name="connsiteY10" fmla="*/ -96 h 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91" h="59491">
                      <a:moveTo>
                        <a:pt x="29378" y="4798"/>
                      </a:moveTo>
                      <a:cubicBezTo>
                        <a:pt x="43105" y="4798"/>
                        <a:pt x="54230" y="15923"/>
                        <a:pt x="54230" y="29650"/>
                      </a:cubicBezTo>
                      <a:cubicBezTo>
                        <a:pt x="54230" y="43377"/>
                        <a:pt x="43105" y="54503"/>
                        <a:pt x="29378" y="54503"/>
                      </a:cubicBezTo>
                      <a:cubicBezTo>
                        <a:pt x="15651" y="54503"/>
                        <a:pt x="4525" y="43377"/>
                        <a:pt x="4525" y="29650"/>
                      </a:cubicBezTo>
                      <a:cubicBezTo>
                        <a:pt x="4525" y="15923"/>
                        <a:pt x="15651" y="4798"/>
                        <a:pt x="29378" y="4798"/>
                      </a:cubicBezTo>
                      <a:moveTo>
                        <a:pt x="29378" y="-96"/>
                      </a:moveTo>
                      <a:cubicBezTo>
                        <a:pt x="12947" y="-96"/>
                        <a:pt x="-368" y="13219"/>
                        <a:pt x="-368" y="29650"/>
                      </a:cubicBezTo>
                      <a:cubicBezTo>
                        <a:pt x="-368" y="46081"/>
                        <a:pt x="12947" y="59396"/>
                        <a:pt x="29378" y="59396"/>
                      </a:cubicBezTo>
                      <a:cubicBezTo>
                        <a:pt x="45809" y="59396"/>
                        <a:pt x="59123" y="46081"/>
                        <a:pt x="59123" y="29650"/>
                      </a:cubicBezTo>
                      <a:cubicBezTo>
                        <a:pt x="59201" y="13296"/>
                        <a:pt x="45989" y="-18"/>
                        <a:pt x="29635" y="-96"/>
                      </a:cubicBezTo>
                      <a:cubicBezTo>
                        <a:pt x="29545" y="-96"/>
                        <a:pt x="29468" y="-96"/>
                        <a:pt x="29378" y="-96"/>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6DE3BF6-AD7A-EEE6-B55E-F9F257CE79E8}"/>
                    </a:ext>
                  </a:extLst>
                </p:cNvPr>
                <p:cNvSpPr/>
                <p:nvPr/>
              </p:nvSpPr>
              <p:spPr>
                <a:xfrm>
                  <a:off x="4015644" y="5900136"/>
                  <a:ext cx="109713" cy="35244"/>
                </a:xfrm>
                <a:custGeom>
                  <a:avLst/>
                  <a:gdLst>
                    <a:gd name="connsiteX0" fmla="*/ 106253 w 109713"/>
                    <a:gd name="connsiteY0" fmla="*/ 35058 h 35244"/>
                    <a:gd name="connsiteX1" fmla="*/ 103807 w 109713"/>
                    <a:gd name="connsiteY1" fmla="*/ 32611 h 35244"/>
                    <a:gd name="connsiteX2" fmla="*/ 103807 w 109713"/>
                    <a:gd name="connsiteY2" fmla="*/ 25658 h 35244"/>
                    <a:gd name="connsiteX3" fmla="*/ 83332 w 109713"/>
                    <a:gd name="connsiteY3" fmla="*/ 5184 h 35244"/>
                    <a:gd name="connsiteX4" fmla="*/ 25128 w 109713"/>
                    <a:gd name="connsiteY4" fmla="*/ 5184 h 35244"/>
                    <a:gd name="connsiteX5" fmla="*/ 4654 w 109713"/>
                    <a:gd name="connsiteY5" fmla="*/ 25658 h 35244"/>
                    <a:gd name="connsiteX6" fmla="*/ 4654 w 109713"/>
                    <a:gd name="connsiteY6" fmla="*/ 32611 h 35244"/>
                    <a:gd name="connsiteX7" fmla="*/ 2207 w 109713"/>
                    <a:gd name="connsiteY7" fmla="*/ 35058 h 35244"/>
                    <a:gd name="connsiteX8" fmla="*/ -368 w 109713"/>
                    <a:gd name="connsiteY8" fmla="*/ 32611 h 35244"/>
                    <a:gd name="connsiteX9" fmla="*/ -368 w 109713"/>
                    <a:gd name="connsiteY9" fmla="*/ 25658 h 35244"/>
                    <a:gd name="connsiteX10" fmla="*/ 25386 w 109713"/>
                    <a:gd name="connsiteY10" fmla="*/ -96 h 35244"/>
                    <a:gd name="connsiteX11" fmla="*/ 83589 w 109713"/>
                    <a:gd name="connsiteY11" fmla="*/ -96 h 35244"/>
                    <a:gd name="connsiteX12" fmla="*/ 109344 w 109713"/>
                    <a:gd name="connsiteY12" fmla="*/ 25658 h 35244"/>
                    <a:gd name="connsiteX13" fmla="*/ 109344 w 109713"/>
                    <a:gd name="connsiteY13" fmla="*/ 32611 h 35244"/>
                    <a:gd name="connsiteX14" fmla="*/ 106987 w 109713"/>
                    <a:gd name="connsiteY14" fmla="*/ 35148 h 35244"/>
                    <a:gd name="connsiteX15" fmla="*/ 106253 w 109713"/>
                    <a:gd name="connsiteY15" fmla="*/ 35058 h 3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713" h="35244">
                      <a:moveTo>
                        <a:pt x="106253" y="35058"/>
                      </a:moveTo>
                      <a:cubicBezTo>
                        <a:pt x="104927" y="34994"/>
                        <a:pt x="103871" y="33938"/>
                        <a:pt x="103807" y="32611"/>
                      </a:cubicBezTo>
                      <a:lnTo>
                        <a:pt x="103807" y="25658"/>
                      </a:lnTo>
                      <a:cubicBezTo>
                        <a:pt x="103807" y="14352"/>
                        <a:pt x="94638" y="5184"/>
                        <a:pt x="83332" y="5184"/>
                      </a:cubicBezTo>
                      <a:lnTo>
                        <a:pt x="25128" y="5184"/>
                      </a:lnTo>
                      <a:cubicBezTo>
                        <a:pt x="13822" y="5184"/>
                        <a:pt x="4654" y="14352"/>
                        <a:pt x="4654" y="25658"/>
                      </a:cubicBezTo>
                      <a:lnTo>
                        <a:pt x="4654" y="32611"/>
                      </a:lnTo>
                      <a:cubicBezTo>
                        <a:pt x="4590" y="33938"/>
                        <a:pt x="3534" y="34994"/>
                        <a:pt x="2207" y="35058"/>
                      </a:cubicBezTo>
                      <a:cubicBezTo>
                        <a:pt x="830" y="35058"/>
                        <a:pt x="-304" y="33990"/>
                        <a:pt x="-368" y="32611"/>
                      </a:cubicBezTo>
                      <a:lnTo>
                        <a:pt x="-368" y="25658"/>
                      </a:lnTo>
                      <a:cubicBezTo>
                        <a:pt x="-368" y="11429"/>
                        <a:pt x="11157" y="-96"/>
                        <a:pt x="25386" y="-96"/>
                      </a:cubicBezTo>
                      <a:lnTo>
                        <a:pt x="83589" y="-96"/>
                      </a:lnTo>
                      <a:cubicBezTo>
                        <a:pt x="97819" y="-96"/>
                        <a:pt x="109344" y="11429"/>
                        <a:pt x="109344" y="25658"/>
                      </a:cubicBezTo>
                      <a:lnTo>
                        <a:pt x="109344" y="32611"/>
                      </a:lnTo>
                      <a:cubicBezTo>
                        <a:pt x="109395" y="33964"/>
                        <a:pt x="108339" y="35097"/>
                        <a:pt x="106987" y="35148"/>
                      </a:cubicBezTo>
                      <a:cubicBezTo>
                        <a:pt x="106742" y="35148"/>
                        <a:pt x="106498" y="35122"/>
                        <a:pt x="106253" y="35058"/>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EA3ABB7-255A-C334-62A4-3F317353DA57}"/>
                    </a:ext>
                  </a:extLst>
                </p:cNvPr>
                <p:cNvSpPr/>
                <p:nvPr/>
              </p:nvSpPr>
              <p:spPr>
                <a:xfrm>
                  <a:off x="3645096" y="5836009"/>
                  <a:ext cx="109318" cy="94260"/>
                </a:xfrm>
                <a:custGeom>
                  <a:avLst/>
                  <a:gdLst>
                    <a:gd name="connsiteX0" fmla="*/ 77744 w 109318"/>
                    <a:gd name="connsiteY0" fmla="*/ 4926 h 94260"/>
                    <a:gd name="connsiteX1" fmla="*/ 90621 w 109318"/>
                    <a:gd name="connsiteY1" fmla="*/ 8660 h 94260"/>
                    <a:gd name="connsiteX2" fmla="*/ 100149 w 109318"/>
                    <a:gd name="connsiteY2" fmla="*/ 47291 h 94260"/>
                    <a:gd name="connsiteX3" fmla="*/ 54823 w 109318"/>
                    <a:gd name="connsiteY3" fmla="*/ 89013 h 94260"/>
                    <a:gd name="connsiteX4" fmla="*/ 54050 w 109318"/>
                    <a:gd name="connsiteY4" fmla="*/ 89013 h 94260"/>
                    <a:gd name="connsiteX5" fmla="*/ 53149 w 109318"/>
                    <a:gd name="connsiteY5" fmla="*/ 89013 h 94260"/>
                    <a:gd name="connsiteX6" fmla="*/ 7950 w 109318"/>
                    <a:gd name="connsiteY6" fmla="*/ 47291 h 94260"/>
                    <a:gd name="connsiteX7" fmla="*/ 17480 w 109318"/>
                    <a:gd name="connsiteY7" fmla="*/ 8660 h 94260"/>
                    <a:gd name="connsiteX8" fmla="*/ 30357 w 109318"/>
                    <a:gd name="connsiteY8" fmla="*/ 4926 h 94260"/>
                    <a:gd name="connsiteX9" fmla="*/ 50316 w 109318"/>
                    <a:gd name="connsiteY9" fmla="*/ 15357 h 94260"/>
                    <a:gd name="connsiteX10" fmla="*/ 54307 w 109318"/>
                    <a:gd name="connsiteY10" fmla="*/ 20636 h 94260"/>
                    <a:gd name="connsiteX11" fmla="*/ 58299 w 109318"/>
                    <a:gd name="connsiteY11" fmla="*/ 15357 h 94260"/>
                    <a:gd name="connsiteX12" fmla="*/ 78259 w 109318"/>
                    <a:gd name="connsiteY12" fmla="*/ 4926 h 94260"/>
                    <a:gd name="connsiteX13" fmla="*/ 78259 w 109318"/>
                    <a:gd name="connsiteY13" fmla="*/ -96 h 94260"/>
                    <a:gd name="connsiteX14" fmla="*/ 37555 w 109318"/>
                    <a:gd name="connsiteY14" fmla="*/ 7102 h 94260"/>
                    <a:gd name="connsiteX15" fmla="*/ 30357 w 109318"/>
                    <a:gd name="connsiteY15" fmla="*/ -96 h 94260"/>
                    <a:gd name="connsiteX16" fmla="*/ 15033 w 109318"/>
                    <a:gd name="connsiteY16" fmla="*/ 4411 h 94260"/>
                    <a:gd name="connsiteX17" fmla="*/ 3830 w 109318"/>
                    <a:gd name="connsiteY17" fmla="*/ 49738 h 94260"/>
                    <a:gd name="connsiteX18" fmla="*/ 50445 w 109318"/>
                    <a:gd name="connsiteY18" fmla="*/ 92876 h 94260"/>
                    <a:gd name="connsiteX19" fmla="*/ 54307 w 109318"/>
                    <a:gd name="connsiteY19" fmla="*/ 94164 h 94260"/>
                    <a:gd name="connsiteX20" fmla="*/ 58042 w 109318"/>
                    <a:gd name="connsiteY20" fmla="*/ 92876 h 94260"/>
                    <a:gd name="connsiteX21" fmla="*/ 104785 w 109318"/>
                    <a:gd name="connsiteY21" fmla="*/ 49738 h 94260"/>
                    <a:gd name="connsiteX22" fmla="*/ 93454 w 109318"/>
                    <a:gd name="connsiteY22" fmla="*/ 4411 h 94260"/>
                    <a:gd name="connsiteX23" fmla="*/ 78259 w 109318"/>
                    <a:gd name="connsiteY23" fmla="*/ -96 h 9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318" h="94260">
                      <a:moveTo>
                        <a:pt x="77744" y="4926"/>
                      </a:moveTo>
                      <a:cubicBezTo>
                        <a:pt x="82302" y="4900"/>
                        <a:pt x="86783" y="6201"/>
                        <a:pt x="90621" y="8660"/>
                      </a:cubicBezTo>
                      <a:cubicBezTo>
                        <a:pt x="103266" y="17172"/>
                        <a:pt x="107386" y="33887"/>
                        <a:pt x="100149" y="47291"/>
                      </a:cubicBezTo>
                      <a:cubicBezTo>
                        <a:pt x="87221" y="63387"/>
                        <a:pt x="71936" y="77462"/>
                        <a:pt x="54823" y="89013"/>
                      </a:cubicBezTo>
                      <a:lnTo>
                        <a:pt x="54050" y="89013"/>
                      </a:lnTo>
                      <a:lnTo>
                        <a:pt x="53149" y="89013"/>
                      </a:lnTo>
                      <a:cubicBezTo>
                        <a:pt x="36061" y="77462"/>
                        <a:pt x="20827" y="63400"/>
                        <a:pt x="7950" y="47291"/>
                      </a:cubicBezTo>
                      <a:cubicBezTo>
                        <a:pt x="714" y="33887"/>
                        <a:pt x="4834" y="17172"/>
                        <a:pt x="17480" y="8660"/>
                      </a:cubicBezTo>
                      <a:cubicBezTo>
                        <a:pt x="21317" y="6201"/>
                        <a:pt x="25798" y="4900"/>
                        <a:pt x="30357" y="4926"/>
                      </a:cubicBezTo>
                      <a:cubicBezTo>
                        <a:pt x="38301" y="4990"/>
                        <a:pt x="45719" y="8879"/>
                        <a:pt x="50316" y="15357"/>
                      </a:cubicBezTo>
                      <a:lnTo>
                        <a:pt x="54307" y="20636"/>
                      </a:lnTo>
                      <a:lnTo>
                        <a:pt x="58299" y="15357"/>
                      </a:lnTo>
                      <a:cubicBezTo>
                        <a:pt x="62858" y="8841"/>
                        <a:pt x="70301" y="4952"/>
                        <a:pt x="78259" y="4926"/>
                      </a:cubicBezTo>
                      <a:moveTo>
                        <a:pt x="78259" y="-96"/>
                      </a:moveTo>
                      <a:cubicBezTo>
                        <a:pt x="69000" y="13129"/>
                        <a:pt x="50779" y="16348"/>
                        <a:pt x="37555" y="7102"/>
                      </a:cubicBezTo>
                      <a:cubicBezTo>
                        <a:pt x="34747" y="5145"/>
                        <a:pt x="32314" y="2699"/>
                        <a:pt x="30357" y="-96"/>
                      </a:cubicBezTo>
                      <a:cubicBezTo>
                        <a:pt x="24935" y="-18"/>
                        <a:pt x="19630" y="1540"/>
                        <a:pt x="15033" y="4411"/>
                      </a:cubicBezTo>
                      <a:cubicBezTo>
                        <a:pt x="147" y="14352"/>
                        <a:pt x="-4708" y="34003"/>
                        <a:pt x="3830" y="49738"/>
                      </a:cubicBezTo>
                      <a:cubicBezTo>
                        <a:pt x="10783" y="62615"/>
                        <a:pt x="39885" y="85021"/>
                        <a:pt x="50445" y="92876"/>
                      </a:cubicBezTo>
                      <a:cubicBezTo>
                        <a:pt x="51539" y="93738"/>
                        <a:pt x="52904" y="94189"/>
                        <a:pt x="54307" y="94164"/>
                      </a:cubicBezTo>
                      <a:cubicBezTo>
                        <a:pt x="55660" y="94189"/>
                        <a:pt x="56986" y="93726"/>
                        <a:pt x="58042" y="92876"/>
                      </a:cubicBezTo>
                      <a:cubicBezTo>
                        <a:pt x="68601" y="85021"/>
                        <a:pt x="97832" y="62615"/>
                        <a:pt x="104785" y="49738"/>
                      </a:cubicBezTo>
                      <a:cubicBezTo>
                        <a:pt x="113297" y="33977"/>
                        <a:pt x="108391" y="14313"/>
                        <a:pt x="93454" y="4411"/>
                      </a:cubicBezTo>
                      <a:cubicBezTo>
                        <a:pt x="88908" y="1527"/>
                        <a:pt x="83641" y="-31"/>
                        <a:pt x="78259" y="-96"/>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AFAD486-E39F-6D7E-30C6-5955153F7AFD}"/>
                    </a:ext>
                  </a:extLst>
                </p:cNvPr>
                <p:cNvSpPr/>
                <p:nvPr/>
              </p:nvSpPr>
              <p:spPr>
                <a:xfrm>
                  <a:off x="3688826" y="5954090"/>
                  <a:ext cx="20603" cy="20604"/>
                </a:xfrm>
                <a:custGeom>
                  <a:avLst/>
                  <a:gdLst>
                    <a:gd name="connsiteX0" fmla="*/ 20236 w 20603"/>
                    <a:gd name="connsiteY0" fmla="*/ 10335 h 20604"/>
                    <a:gd name="connsiteX1" fmla="*/ 10063 w 20603"/>
                    <a:gd name="connsiteY1" fmla="*/ 20508 h 20604"/>
                    <a:gd name="connsiteX2" fmla="*/ -367 w 20603"/>
                    <a:gd name="connsiteY2" fmla="*/ 10335 h 20604"/>
                    <a:gd name="connsiteX3" fmla="*/ 9805 w 20603"/>
                    <a:gd name="connsiteY3" fmla="*/ -95 h 20604"/>
                    <a:gd name="connsiteX4" fmla="*/ 20236 w 20603"/>
                    <a:gd name="connsiteY4" fmla="*/ 10077 h 20604"/>
                    <a:gd name="connsiteX5" fmla="*/ 20236 w 20603"/>
                    <a:gd name="connsiteY5" fmla="*/ 10335 h 2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3" h="20604">
                      <a:moveTo>
                        <a:pt x="20236" y="10335"/>
                      </a:moveTo>
                      <a:cubicBezTo>
                        <a:pt x="20236" y="15950"/>
                        <a:pt x="15677" y="20508"/>
                        <a:pt x="10063" y="20508"/>
                      </a:cubicBezTo>
                      <a:cubicBezTo>
                        <a:pt x="4371" y="20585"/>
                        <a:pt x="-290" y="16027"/>
                        <a:pt x="-367" y="10335"/>
                      </a:cubicBezTo>
                      <a:cubicBezTo>
                        <a:pt x="-432" y="4643"/>
                        <a:pt x="4114" y="-18"/>
                        <a:pt x="9805" y="-95"/>
                      </a:cubicBezTo>
                      <a:cubicBezTo>
                        <a:pt x="15497" y="-160"/>
                        <a:pt x="20171" y="4386"/>
                        <a:pt x="20236" y="10077"/>
                      </a:cubicBezTo>
                      <a:cubicBezTo>
                        <a:pt x="20236" y="10168"/>
                        <a:pt x="20236" y="10245"/>
                        <a:pt x="20236" y="10335"/>
                      </a:cubicBezTo>
                      <a:close/>
                    </a:path>
                  </a:pathLst>
                </a:custGeom>
                <a:solidFill>
                  <a:srgbClr val="FF5A76"/>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B6DACACD-5CB2-D7FD-D79C-B5DCE15F5E44}"/>
                    </a:ext>
                  </a:extLst>
                </p:cNvPr>
                <p:cNvSpPr/>
                <p:nvPr/>
              </p:nvSpPr>
              <p:spPr>
                <a:xfrm>
                  <a:off x="3267106" y="5823132"/>
                  <a:ext cx="119111" cy="118982"/>
                </a:xfrm>
                <a:custGeom>
                  <a:avLst/>
                  <a:gdLst>
                    <a:gd name="connsiteX0" fmla="*/ 81272 w 119111"/>
                    <a:gd name="connsiteY0" fmla="*/ 118887 h 118982"/>
                    <a:gd name="connsiteX1" fmla="*/ 37104 w 119111"/>
                    <a:gd name="connsiteY1" fmla="*/ 118887 h 118982"/>
                    <a:gd name="connsiteX2" fmla="*/ -368 w 119111"/>
                    <a:gd name="connsiteY2" fmla="*/ 81415 h 118982"/>
                    <a:gd name="connsiteX3" fmla="*/ -368 w 119111"/>
                    <a:gd name="connsiteY3" fmla="*/ 37376 h 118982"/>
                    <a:gd name="connsiteX4" fmla="*/ 37104 w 119111"/>
                    <a:gd name="connsiteY4" fmla="*/ -96 h 118982"/>
                    <a:gd name="connsiteX5" fmla="*/ 81272 w 119111"/>
                    <a:gd name="connsiteY5" fmla="*/ -96 h 118982"/>
                    <a:gd name="connsiteX6" fmla="*/ 118744 w 119111"/>
                    <a:gd name="connsiteY6" fmla="*/ 37376 h 118982"/>
                    <a:gd name="connsiteX7" fmla="*/ 118744 w 119111"/>
                    <a:gd name="connsiteY7" fmla="*/ 81415 h 118982"/>
                    <a:gd name="connsiteX8" fmla="*/ 81272 w 119111"/>
                    <a:gd name="connsiteY8" fmla="*/ 118887 h 118982"/>
                    <a:gd name="connsiteX9" fmla="*/ 37104 w 119111"/>
                    <a:gd name="connsiteY9" fmla="*/ 4798 h 118982"/>
                    <a:gd name="connsiteX10" fmla="*/ 4654 w 119111"/>
                    <a:gd name="connsiteY10" fmla="*/ 37376 h 118982"/>
                    <a:gd name="connsiteX11" fmla="*/ 4654 w 119111"/>
                    <a:gd name="connsiteY11" fmla="*/ 81415 h 118982"/>
                    <a:gd name="connsiteX12" fmla="*/ 37104 w 119111"/>
                    <a:gd name="connsiteY12" fmla="*/ 113994 h 118982"/>
                    <a:gd name="connsiteX13" fmla="*/ 81272 w 119111"/>
                    <a:gd name="connsiteY13" fmla="*/ 113994 h 118982"/>
                    <a:gd name="connsiteX14" fmla="*/ 113722 w 119111"/>
                    <a:gd name="connsiteY14" fmla="*/ 81415 h 118982"/>
                    <a:gd name="connsiteX15" fmla="*/ 113722 w 119111"/>
                    <a:gd name="connsiteY15" fmla="*/ 37376 h 118982"/>
                    <a:gd name="connsiteX16" fmla="*/ 81272 w 119111"/>
                    <a:gd name="connsiteY16" fmla="*/ 4798 h 1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111" h="118982">
                      <a:moveTo>
                        <a:pt x="81272" y="118887"/>
                      </a:moveTo>
                      <a:lnTo>
                        <a:pt x="37104" y="118887"/>
                      </a:lnTo>
                      <a:cubicBezTo>
                        <a:pt x="16411" y="118887"/>
                        <a:pt x="-368" y="102109"/>
                        <a:pt x="-368" y="81415"/>
                      </a:cubicBezTo>
                      <a:lnTo>
                        <a:pt x="-368" y="37376"/>
                      </a:lnTo>
                      <a:cubicBezTo>
                        <a:pt x="-368" y="16683"/>
                        <a:pt x="16411" y="-96"/>
                        <a:pt x="37104" y="-96"/>
                      </a:cubicBezTo>
                      <a:lnTo>
                        <a:pt x="81272" y="-96"/>
                      </a:lnTo>
                      <a:cubicBezTo>
                        <a:pt x="101965" y="-96"/>
                        <a:pt x="118744" y="16683"/>
                        <a:pt x="118744" y="37376"/>
                      </a:cubicBezTo>
                      <a:lnTo>
                        <a:pt x="118744" y="81415"/>
                      </a:lnTo>
                      <a:cubicBezTo>
                        <a:pt x="118744" y="102109"/>
                        <a:pt x="101965" y="118887"/>
                        <a:pt x="81272" y="118887"/>
                      </a:cubicBezTo>
                      <a:close/>
                      <a:moveTo>
                        <a:pt x="37104" y="4798"/>
                      </a:moveTo>
                      <a:cubicBezTo>
                        <a:pt x="19166" y="4862"/>
                        <a:pt x="4654" y="19439"/>
                        <a:pt x="4654" y="37376"/>
                      </a:cubicBezTo>
                      <a:lnTo>
                        <a:pt x="4654" y="81415"/>
                      </a:lnTo>
                      <a:cubicBezTo>
                        <a:pt x="4654" y="99353"/>
                        <a:pt x="19166" y="113917"/>
                        <a:pt x="37104" y="113994"/>
                      </a:cubicBezTo>
                      <a:lnTo>
                        <a:pt x="81272" y="113994"/>
                      </a:lnTo>
                      <a:cubicBezTo>
                        <a:pt x="99209" y="113930"/>
                        <a:pt x="113722" y="99353"/>
                        <a:pt x="113722" y="81415"/>
                      </a:cubicBezTo>
                      <a:lnTo>
                        <a:pt x="113722" y="37376"/>
                      </a:lnTo>
                      <a:cubicBezTo>
                        <a:pt x="113722" y="19439"/>
                        <a:pt x="99209" y="4862"/>
                        <a:pt x="81272" y="4798"/>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BDFEDF6-1F82-BC8B-89DE-BD77C2D4C6AE}"/>
                    </a:ext>
                  </a:extLst>
                </p:cNvPr>
                <p:cNvSpPr/>
                <p:nvPr/>
              </p:nvSpPr>
              <p:spPr>
                <a:xfrm>
                  <a:off x="3299428" y="5855453"/>
                  <a:ext cx="54469" cy="54469"/>
                </a:xfrm>
                <a:custGeom>
                  <a:avLst/>
                  <a:gdLst>
                    <a:gd name="connsiteX0" fmla="*/ 54470 w 54469"/>
                    <a:gd name="connsiteY0" fmla="*/ 24724 h 54469"/>
                    <a:gd name="connsiteX1" fmla="*/ 29746 w 54469"/>
                    <a:gd name="connsiteY1" fmla="*/ 24724 h 54469"/>
                    <a:gd name="connsiteX2" fmla="*/ 29746 w 54469"/>
                    <a:gd name="connsiteY2" fmla="*/ 0 h 54469"/>
                    <a:gd name="connsiteX3" fmla="*/ 24724 w 54469"/>
                    <a:gd name="connsiteY3" fmla="*/ 0 h 54469"/>
                    <a:gd name="connsiteX4" fmla="*/ 24724 w 54469"/>
                    <a:gd name="connsiteY4" fmla="*/ 24724 h 54469"/>
                    <a:gd name="connsiteX5" fmla="*/ 0 w 54469"/>
                    <a:gd name="connsiteY5" fmla="*/ 24724 h 54469"/>
                    <a:gd name="connsiteX6" fmla="*/ 0 w 54469"/>
                    <a:gd name="connsiteY6" fmla="*/ 29746 h 54469"/>
                    <a:gd name="connsiteX7" fmla="*/ 24724 w 54469"/>
                    <a:gd name="connsiteY7" fmla="*/ 29746 h 54469"/>
                    <a:gd name="connsiteX8" fmla="*/ 24724 w 54469"/>
                    <a:gd name="connsiteY8" fmla="*/ 54470 h 54469"/>
                    <a:gd name="connsiteX9" fmla="*/ 29746 w 54469"/>
                    <a:gd name="connsiteY9" fmla="*/ 54470 h 54469"/>
                    <a:gd name="connsiteX10" fmla="*/ 29746 w 54469"/>
                    <a:gd name="connsiteY10" fmla="*/ 29746 h 54469"/>
                    <a:gd name="connsiteX11" fmla="*/ 54470 w 54469"/>
                    <a:gd name="connsiteY11" fmla="*/ 29746 h 54469"/>
                    <a:gd name="connsiteX12" fmla="*/ 54470 w 54469"/>
                    <a:gd name="connsiteY12" fmla="*/ 24724 h 5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69" h="54469">
                      <a:moveTo>
                        <a:pt x="54470" y="24724"/>
                      </a:moveTo>
                      <a:lnTo>
                        <a:pt x="29746" y="24724"/>
                      </a:lnTo>
                      <a:lnTo>
                        <a:pt x="29746" y="0"/>
                      </a:lnTo>
                      <a:lnTo>
                        <a:pt x="24724" y="0"/>
                      </a:lnTo>
                      <a:lnTo>
                        <a:pt x="24724" y="24724"/>
                      </a:lnTo>
                      <a:lnTo>
                        <a:pt x="0" y="24724"/>
                      </a:lnTo>
                      <a:lnTo>
                        <a:pt x="0" y="29746"/>
                      </a:lnTo>
                      <a:lnTo>
                        <a:pt x="24724" y="29746"/>
                      </a:lnTo>
                      <a:lnTo>
                        <a:pt x="24724" y="54470"/>
                      </a:lnTo>
                      <a:lnTo>
                        <a:pt x="29746" y="54470"/>
                      </a:lnTo>
                      <a:lnTo>
                        <a:pt x="29746" y="29746"/>
                      </a:lnTo>
                      <a:lnTo>
                        <a:pt x="54470" y="29746"/>
                      </a:lnTo>
                      <a:lnTo>
                        <a:pt x="54470" y="24724"/>
                      </a:ln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8BCB4C2-6666-2402-87EA-2BB099BF540D}"/>
                    </a:ext>
                  </a:extLst>
                </p:cNvPr>
                <p:cNvSpPr/>
                <p:nvPr/>
              </p:nvSpPr>
              <p:spPr>
                <a:xfrm>
                  <a:off x="2528098" y="5832275"/>
                  <a:ext cx="109069" cy="101856"/>
                </a:xfrm>
                <a:custGeom>
                  <a:avLst/>
                  <a:gdLst>
                    <a:gd name="connsiteX0" fmla="*/ 53844 w 109069"/>
                    <a:gd name="connsiteY0" fmla="*/ -96 h 101856"/>
                    <a:gd name="connsiteX1" fmla="*/ 48950 w 109069"/>
                    <a:gd name="connsiteY1" fmla="*/ 1965 h 101856"/>
                    <a:gd name="connsiteX2" fmla="*/ 3237 w 109069"/>
                    <a:gd name="connsiteY2" fmla="*/ 48322 h 101856"/>
                    <a:gd name="connsiteX3" fmla="*/ -368 w 109069"/>
                    <a:gd name="connsiteY3" fmla="*/ 57207 h 101856"/>
                    <a:gd name="connsiteX4" fmla="*/ -368 w 109069"/>
                    <a:gd name="connsiteY4" fmla="*/ 94292 h 101856"/>
                    <a:gd name="connsiteX5" fmla="*/ 7100 w 109069"/>
                    <a:gd name="connsiteY5" fmla="*/ 101761 h 101856"/>
                    <a:gd name="connsiteX6" fmla="*/ 36718 w 109069"/>
                    <a:gd name="connsiteY6" fmla="*/ 101761 h 101856"/>
                    <a:gd name="connsiteX7" fmla="*/ 44186 w 109069"/>
                    <a:gd name="connsiteY7" fmla="*/ 94292 h 101856"/>
                    <a:gd name="connsiteX8" fmla="*/ 44186 w 109069"/>
                    <a:gd name="connsiteY8" fmla="*/ 71886 h 101856"/>
                    <a:gd name="connsiteX9" fmla="*/ 54101 w 109069"/>
                    <a:gd name="connsiteY9" fmla="*/ 61971 h 101856"/>
                    <a:gd name="connsiteX10" fmla="*/ 64017 w 109069"/>
                    <a:gd name="connsiteY10" fmla="*/ 71886 h 101856"/>
                    <a:gd name="connsiteX11" fmla="*/ 64017 w 109069"/>
                    <a:gd name="connsiteY11" fmla="*/ 94292 h 101856"/>
                    <a:gd name="connsiteX12" fmla="*/ 71485 w 109069"/>
                    <a:gd name="connsiteY12" fmla="*/ 101761 h 101856"/>
                    <a:gd name="connsiteX13" fmla="*/ 71614 w 109069"/>
                    <a:gd name="connsiteY13" fmla="*/ 101761 h 101856"/>
                    <a:gd name="connsiteX14" fmla="*/ 101231 w 109069"/>
                    <a:gd name="connsiteY14" fmla="*/ 101761 h 101856"/>
                    <a:gd name="connsiteX15" fmla="*/ 108700 w 109069"/>
                    <a:gd name="connsiteY15" fmla="*/ 94292 h 101856"/>
                    <a:gd name="connsiteX16" fmla="*/ 108700 w 109069"/>
                    <a:gd name="connsiteY16" fmla="*/ 57207 h 101856"/>
                    <a:gd name="connsiteX17" fmla="*/ 105351 w 109069"/>
                    <a:gd name="connsiteY17" fmla="*/ 48322 h 101856"/>
                    <a:gd name="connsiteX18" fmla="*/ 59381 w 109069"/>
                    <a:gd name="connsiteY18" fmla="*/ 2093 h 101856"/>
                    <a:gd name="connsiteX19" fmla="*/ 54359 w 109069"/>
                    <a:gd name="connsiteY19" fmla="*/ 33 h 10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069" h="101856">
                      <a:moveTo>
                        <a:pt x="53844" y="-96"/>
                      </a:moveTo>
                      <a:cubicBezTo>
                        <a:pt x="52002" y="-70"/>
                        <a:pt x="50251" y="664"/>
                        <a:pt x="48950" y="1965"/>
                      </a:cubicBezTo>
                      <a:lnTo>
                        <a:pt x="3237" y="48322"/>
                      </a:lnTo>
                      <a:cubicBezTo>
                        <a:pt x="932" y="50704"/>
                        <a:pt x="-356" y="53898"/>
                        <a:pt x="-368" y="57207"/>
                      </a:cubicBezTo>
                      <a:lnTo>
                        <a:pt x="-368" y="94292"/>
                      </a:lnTo>
                      <a:cubicBezTo>
                        <a:pt x="-368" y="98413"/>
                        <a:pt x="2980" y="101761"/>
                        <a:pt x="7100" y="101761"/>
                      </a:cubicBezTo>
                      <a:lnTo>
                        <a:pt x="36718" y="101761"/>
                      </a:lnTo>
                      <a:cubicBezTo>
                        <a:pt x="40838" y="101761"/>
                        <a:pt x="44186" y="98413"/>
                        <a:pt x="44186" y="94292"/>
                      </a:cubicBezTo>
                      <a:lnTo>
                        <a:pt x="44186" y="71886"/>
                      </a:lnTo>
                      <a:cubicBezTo>
                        <a:pt x="44186" y="66414"/>
                        <a:pt x="48629" y="61971"/>
                        <a:pt x="54101" y="61971"/>
                      </a:cubicBezTo>
                      <a:cubicBezTo>
                        <a:pt x="59574" y="61971"/>
                        <a:pt x="64017" y="66414"/>
                        <a:pt x="64017" y="71886"/>
                      </a:cubicBezTo>
                      <a:lnTo>
                        <a:pt x="64017" y="94292"/>
                      </a:lnTo>
                      <a:cubicBezTo>
                        <a:pt x="64017" y="98413"/>
                        <a:pt x="67364" y="101761"/>
                        <a:pt x="71485" y="101761"/>
                      </a:cubicBezTo>
                      <a:cubicBezTo>
                        <a:pt x="71524" y="101761"/>
                        <a:pt x="71575" y="101761"/>
                        <a:pt x="71614" y="101761"/>
                      </a:cubicBezTo>
                      <a:lnTo>
                        <a:pt x="101231" y="101761"/>
                      </a:lnTo>
                      <a:cubicBezTo>
                        <a:pt x="105351" y="101761"/>
                        <a:pt x="108700" y="98413"/>
                        <a:pt x="108700" y="94292"/>
                      </a:cubicBezTo>
                      <a:lnTo>
                        <a:pt x="108700" y="57207"/>
                      </a:lnTo>
                      <a:cubicBezTo>
                        <a:pt x="108751" y="53923"/>
                        <a:pt x="107553" y="50742"/>
                        <a:pt x="105351" y="48322"/>
                      </a:cubicBezTo>
                      <a:lnTo>
                        <a:pt x="59381" y="2093"/>
                      </a:lnTo>
                      <a:cubicBezTo>
                        <a:pt x="58016" y="806"/>
                        <a:pt x="56226" y="72"/>
                        <a:pt x="54359" y="33"/>
                      </a:cubicBezTo>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D304751-B232-3F8F-2C11-4239ECE1638E}"/>
                    </a:ext>
                  </a:extLst>
                </p:cNvPr>
                <p:cNvSpPr/>
                <p:nvPr/>
              </p:nvSpPr>
              <p:spPr>
                <a:xfrm>
                  <a:off x="2466490" y="5160999"/>
                  <a:ext cx="119278" cy="106879"/>
                </a:xfrm>
                <a:custGeom>
                  <a:avLst/>
                  <a:gdLst>
                    <a:gd name="connsiteX0" fmla="*/ 101416 w 119278"/>
                    <a:gd name="connsiteY0" fmla="*/ 4927 h 106879"/>
                    <a:gd name="connsiteX1" fmla="*/ 84805 w 119278"/>
                    <a:gd name="connsiteY1" fmla="*/ -96 h 106879"/>
                    <a:gd name="connsiteX2" fmla="*/ 59051 w 119278"/>
                    <a:gd name="connsiteY2" fmla="*/ 13812 h 106879"/>
                    <a:gd name="connsiteX3" fmla="*/ 33297 w 119278"/>
                    <a:gd name="connsiteY3" fmla="*/ -96 h 106879"/>
                    <a:gd name="connsiteX4" fmla="*/ 16557 w 119278"/>
                    <a:gd name="connsiteY4" fmla="*/ 4927 h 106879"/>
                    <a:gd name="connsiteX5" fmla="*/ 4324 w 119278"/>
                    <a:gd name="connsiteY5" fmla="*/ 56434 h 106879"/>
                    <a:gd name="connsiteX6" fmla="*/ 55188 w 119278"/>
                    <a:gd name="connsiteY6" fmla="*/ 105367 h 106879"/>
                    <a:gd name="connsiteX7" fmla="*/ 59309 w 119278"/>
                    <a:gd name="connsiteY7" fmla="*/ 106783 h 106879"/>
                    <a:gd name="connsiteX8" fmla="*/ 63558 w 119278"/>
                    <a:gd name="connsiteY8" fmla="*/ 105367 h 106879"/>
                    <a:gd name="connsiteX9" fmla="*/ 114422 w 119278"/>
                    <a:gd name="connsiteY9" fmla="*/ 56434 h 106879"/>
                    <a:gd name="connsiteX10" fmla="*/ 101416 w 119278"/>
                    <a:gd name="connsiteY10" fmla="*/ 4927 h 10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78" h="106879">
                      <a:moveTo>
                        <a:pt x="101416" y="4927"/>
                      </a:moveTo>
                      <a:cubicBezTo>
                        <a:pt x="96510" y="1630"/>
                        <a:pt x="90716" y="-121"/>
                        <a:pt x="84805" y="-96"/>
                      </a:cubicBezTo>
                      <a:cubicBezTo>
                        <a:pt x="74503" y="188"/>
                        <a:pt x="64936" y="5351"/>
                        <a:pt x="59051" y="13812"/>
                      </a:cubicBezTo>
                      <a:cubicBezTo>
                        <a:pt x="53205" y="5300"/>
                        <a:pt x="43624" y="124"/>
                        <a:pt x="33297" y="-96"/>
                      </a:cubicBezTo>
                      <a:cubicBezTo>
                        <a:pt x="27348" y="-108"/>
                        <a:pt x="21527" y="1643"/>
                        <a:pt x="16557" y="4927"/>
                      </a:cubicBezTo>
                      <a:cubicBezTo>
                        <a:pt x="100" y="16567"/>
                        <a:pt x="-5141" y="38639"/>
                        <a:pt x="4324" y="56434"/>
                      </a:cubicBezTo>
                      <a:cubicBezTo>
                        <a:pt x="11793" y="70986"/>
                        <a:pt x="43727" y="96482"/>
                        <a:pt x="55188" y="105367"/>
                      </a:cubicBezTo>
                      <a:cubicBezTo>
                        <a:pt x="56385" y="106255"/>
                        <a:pt x="57828" y="106745"/>
                        <a:pt x="59309" y="106783"/>
                      </a:cubicBezTo>
                      <a:cubicBezTo>
                        <a:pt x="60841" y="106770"/>
                        <a:pt x="62322" y="106268"/>
                        <a:pt x="63558" y="105367"/>
                      </a:cubicBezTo>
                      <a:cubicBezTo>
                        <a:pt x="75018" y="96482"/>
                        <a:pt x="106824" y="70986"/>
                        <a:pt x="114422" y="56434"/>
                      </a:cubicBezTo>
                      <a:cubicBezTo>
                        <a:pt x="123732" y="38445"/>
                        <a:pt x="118156" y="16335"/>
                        <a:pt x="101416" y="4927"/>
                      </a:cubicBezTo>
                      <a:close/>
                    </a:path>
                  </a:pathLst>
                </a:custGeom>
                <a:solidFill>
                  <a:srgbClr val="FF5A76"/>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08C1DCE-6A04-9E37-3586-AB8CA4BFE808}"/>
                    </a:ext>
                  </a:extLst>
                </p:cNvPr>
                <p:cNvSpPr/>
                <p:nvPr/>
              </p:nvSpPr>
              <p:spPr>
                <a:xfrm>
                  <a:off x="2671064" y="5161771"/>
                  <a:ext cx="104868" cy="105063"/>
                </a:xfrm>
                <a:custGeom>
                  <a:avLst/>
                  <a:gdLst>
                    <a:gd name="connsiteX0" fmla="*/ 99010 w 104868"/>
                    <a:gd name="connsiteY0" fmla="*/ 79227 h 105063"/>
                    <a:gd name="connsiteX1" fmla="*/ 99010 w 104868"/>
                    <a:gd name="connsiteY1" fmla="*/ 75750 h 105063"/>
                    <a:gd name="connsiteX2" fmla="*/ 102744 w 104868"/>
                    <a:gd name="connsiteY2" fmla="*/ 39051 h 105063"/>
                    <a:gd name="connsiteX3" fmla="*/ 66431 w 104868"/>
                    <a:gd name="connsiteY3" fmla="*/ 1837 h 105063"/>
                    <a:gd name="connsiteX4" fmla="*/ 52009 w 104868"/>
                    <a:gd name="connsiteY4" fmla="*/ -95 h 105063"/>
                    <a:gd name="connsiteX5" fmla="*/ 10674 w 104868"/>
                    <a:gd name="connsiteY5" fmla="*/ 20251 h 105063"/>
                    <a:gd name="connsiteX6" fmla="*/ 1403 w 104868"/>
                    <a:gd name="connsiteY6" fmla="*/ 66479 h 105063"/>
                    <a:gd name="connsiteX7" fmla="*/ 39132 w 104868"/>
                    <a:gd name="connsiteY7" fmla="*/ 103436 h 105063"/>
                    <a:gd name="connsiteX8" fmla="*/ 76862 w 104868"/>
                    <a:gd name="connsiteY8" fmla="*/ 98671 h 105063"/>
                    <a:gd name="connsiteX9" fmla="*/ 80596 w 104868"/>
                    <a:gd name="connsiteY9" fmla="*/ 98671 h 105063"/>
                    <a:gd name="connsiteX10" fmla="*/ 103131 w 104868"/>
                    <a:gd name="connsiteY10" fmla="*/ 104595 h 105063"/>
                    <a:gd name="connsiteX11" fmla="*/ 104290 w 104868"/>
                    <a:gd name="connsiteY11" fmla="*/ 103951 h 105063"/>
                    <a:gd name="connsiteX12" fmla="*/ 104290 w 104868"/>
                    <a:gd name="connsiteY12" fmla="*/ 102406 h 105063"/>
                    <a:gd name="connsiteX13" fmla="*/ 82399 w 104868"/>
                    <a:gd name="connsiteY13" fmla="*/ 92104 h 105063"/>
                    <a:gd name="connsiteX14" fmla="*/ 74544 w 104868"/>
                    <a:gd name="connsiteY14" fmla="*/ 93134 h 105063"/>
                    <a:gd name="connsiteX15" fmla="*/ 52524 w 104868"/>
                    <a:gd name="connsiteY15" fmla="*/ 98671 h 105063"/>
                    <a:gd name="connsiteX16" fmla="*/ 40935 w 104868"/>
                    <a:gd name="connsiteY16" fmla="*/ 97255 h 105063"/>
                    <a:gd name="connsiteX17" fmla="*/ 7455 w 104868"/>
                    <a:gd name="connsiteY17" fmla="*/ 64547 h 105063"/>
                    <a:gd name="connsiteX18" fmla="*/ 15568 w 104868"/>
                    <a:gd name="connsiteY18" fmla="*/ 23470 h 105063"/>
                    <a:gd name="connsiteX19" fmla="*/ 52395 w 104868"/>
                    <a:gd name="connsiteY19" fmla="*/ 5313 h 105063"/>
                    <a:gd name="connsiteX20" fmla="*/ 65272 w 104868"/>
                    <a:gd name="connsiteY20" fmla="*/ 7116 h 105063"/>
                    <a:gd name="connsiteX21" fmla="*/ 97594 w 104868"/>
                    <a:gd name="connsiteY21" fmla="*/ 40081 h 105063"/>
                    <a:gd name="connsiteX22" fmla="*/ 94117 w 104868"/>
                    <a:gd name="connsiteY22" fmla="*/ 72788 h 105063"/>
                    <a:gd name="connsiteX23" fmla="*/ 93344 w 104868"/>
                    <a:gd name="connsiteY23" fmla="*/ 80386 h 105063"/>
                    <a:gd name="connsiteX24" fmla="*/ 97594 w 104868"/>
                    <a:gd name="connsiteY24" fmla="*/ 96225 h 1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868" h="105063">
                      <a:moveTo>
                        <a:pt x="99010" y="79227"/>
                      </a:moveTo>
                      <a:cubicBezTo>
                        <a:pt x="98572" y="78107"/>
                        <a:pt x="98572" y="76871"/>
                        <a:pt x="99010" y="75750"/>
                      </a:cubicBezTo>
                      <a:cubicBezTo>
                        <a:pt x="104689" y="64380"/>
                        <a:pt x="106015" y="51336"/>
                        <a:pt x="102744" y="39051"/>
                      </a:cubicBezTo>
                      <a:cubicBezTo>
                        <a:pt x="98250" y="20998"/>
                        <a:pt x="84369" y="6769"/>
                        <a:pt x="66431" y="1837"/>
                      </a:cubicBezTo>
                      <a:cubicBezTo>
                        <a:pt x="61731" y="562"/>
                        <a:pt x="56877" y="-82"/>
                        <a:pt x="52009" y="-95"/>
                      </a:cubicBezTo>
                      <a:cubicBezTo>
                        <a:pt x="35797" y="-198"/>
                        <a:pt x="20486" y="7335"/>
                        <a:pt x="10674" y="20251"/>
                      </a:cubicBezTo>
                      <a:cubicBezTo>
                        <a:pt x="604" y="33398"/>
                        <a:pt x="-2821" y="50460"/>
                        <a:pt x="1403" y="66479"/>
                      </a:cubicBezTo>
                      <a:cubicBezTo>
                        <a:pt x="7288" y="84159"/>
                        <a:pt x="21336" y="97912"/>
                        <a:pt x="39132" y="103436"/>
                      </a:cubicBezTo>
                      <a:cubicBezTo>
                        <a:pt x="51868" y="106565"/>
                        <a:pt x="65311" y="104865"/>
                        <a:pt x="76862" y="98671"/>
                      </a:cubicBezTo>
                      <a:cubicBezTo>
                        <a:pt x="78059" y="98169"/>
                        <a:pt x="79399" y="98169"/>
                        <a:pt x="80596" y="98671"/>
                      </a:cubicBezTo>
                      <a:lnTo>
                        <a:pt x="103131" y="104595"/>
                      </a:lnTo>
                      <a:cubicBezTo>
                        <a:pt x="103594" y="104569"/>
                        <a:pt x="104019" y="104324"/>
                        <a:pt x="104290" y="103951"/>
                      </a:cubicBezTo>
                      <a:cubicBezTo>
                        <a:pt x="104521" y="103462"/>
                        <a:pt x="104521" y="102895"/>
                        <a:pt x="104290" y="102406"/>
                      </a:cubicBezTo>
                      <a:close/>
                      <a:moveTo>
                        <a:pt x="82399" y="92104"/>
                      </a:moveTo>
                      <a:cubicBezTo>
                        <a:pt x="79746" y="91473"/>
                        <a:pt x="76952" y="91834"/>
                        <a:pt x="74544" y="93134"/>
                      </a:cubicBezTo>
                      <a:cubicBezTo>
                        <a:pt x="67783" y="96778"/>
                        <a:pt x="60212" y="98684"/>
                        <a:pt x="52524" y="98671"/>
                      </a:cubicBezTo>
                      <a:cubicBezTo>
                        <a:pt x="48622" y="98710"/>
                        <a:pt x="44721" y="98233"/>
                        <a:pt x="40935" y="97255"/>
                      </a:cubicBezTo>
                      <a:cubicBezTo>
                        <a:pt x="25187" y="92349"/>
                        <a:pt x="12735" y="80180"/>
                        <a:pt x="7455" y="64547"/>
                      </a:cubicBezTo>
                      <a:cubicBezTo>
                        <a:pt x="3656" y="50331"/>
                        <a:pt x="6656" y="35162"/>
                        <a:pt x="15568" y="23470"/>
                      </a:cubicBezTo>
                      <a:cubicBezTo>
                        <a:pt x="24350" y="12009"/>
                        <a:pt x="37960" y="5300"/>
                        <a:pt x="52395" y="5313"/>
                      </a:cubicBezTo>
                      <a:cubicBezTo>
                        <a:pt x="56748" y="5339"/>
                        <a:pt x="61075" y="5944"/>
                        <a:pt x="65272" y="7116"/>
                      </a:cubicBezTo>
                      <a:cubicBezTo>
                        <a:pt x="81253" y="11379"/>
                        <a:pt x="93640" y="24024"/>
                        <a:pt x="97594" y="40081"/>
                      </a:cubicBezTo>
                      <a:cubicBezTo>
                        <a:pt x="100349" y="51052"/>
                        <a:pt x="99126" y="62641"/>
                        <a:pt x="94117" y="72788"/>
                      </a:cubicBezTo>
                      <a:cubicBezTo>
                        <a:pt x="92984" y="75158"/>
                        <a:pt x="92700" y="77836"/>
                        <a:pt x="93344" y="80386"/>
                      </a:cubicBezTo>
                      <a:lnTo>
                        <a:pt x="97594" y="96225"/>
                      </a:ln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87ADFA58-2BBA-2203-CC3D-0F30417673D5}"/>
                    </a:ext>
                  </a:extLst>
                </p:cNvPr>
                <p:cNvSpPr/>
                <p:nvPr/>
              </p:nvSpPr>
              <p:spPr>
                <a:xfrm>
                  <a:off x="2863541" y="5167286"/>
                  <a:ext cx="115727" cy="102677"/>
                </a:xfrm>
                <a:custGeom>
                  <a:avLst/>
                  <a:gdLst>
                    <a:gd name="connsiteX0" fmla="*/ 112693 w 115727"/>
                    <a:gd name="connsiteY0" fmla="*/ -73 h 102677"/>
                    <a:gd name="connsiteX1" fmla="*/ 2338 w 115727"/>
                    <a:gd name="connsiteY1" fmla="*/ -73 h 102677"/>
                    <a:gd name="connsiteX2" fmla="*/ -237 w 115727"/>
                    <a:gd name="connsiteY2" fmla="*/ 1729 h 102677"/>
                    <a:gd name="connsiteX3" fmla="*/ 664 w 115727"/>
                    <a:gd name="connsiteY3" fmla="*/ 4691 h 102677"/>
                    <a:gd name="connsiteX4" fmla="*/ 44059 w 115727"/>
                    <a:gd name="connsiteY4" fmla="*/ 41648 h 102677"/>
                    <a:gd name="connsiteX5" fmla="*/ 44059 w 115727"/>
                    <a:gd name="connsiteY5" fmla="*/ 41648 h 102677"/>
                    <a:gd name="connsiteX6" fmla="*/ 54747 w 115727"/>
                    <a:gd name="connsiteY6" fmla="*/ 100367 h 102677"/>
                    <a:gd name="connsiteX7" fmla="*/ 56936 w 115727"/>
                    <a:gd name="connsiteY7" fmla="*/ 102556 h 102677"/>
                    <a:gd name="connsiteX8" fmla="*/ 59769 w 115727"/>
                    <a:gd name="connsiteY8" fmla="*/ 101139 h 102677"/>
                    <a:gd name="connsiteX9" fmla="*/ 115011 w 115727"/>
                    <a:gd name="connsiteY9" fmla="*/ 3532 h 102677"/>
                    <a:gd name="connsiteX10" fmla="*/ 115011 w 115727"/>
                    <a:gd name="connsiteY10" fmla="*/ 828 h 102677"/>
                    <a:gd name="connsiteX11" fmla="*/ 112693 w 115727"/>
                    <a:gd name="connsiteY11" fmla="*/ -73 h 102677"/>
                    <a:gd name="connsiteX12" fmla="*/ 58868 w 115727"/>
                    <a:gd name="connsiteY12" fmla="*/ 92383 h 102677"/>
                    <a:gd name="connsiteX13" fmla="*/ 49210 w 115727"/>
                    <a:gd name="connsiteY13" fmla="*/ 39717 h 102677"/>
                    <a:gd name="connsiteX14" fmla="*/ 48309 w 115727"/>
                    <a:gd name="connsiteY14" fmla="*/ 38171 h 102677"/>
                    <a:gd name="connsiteX15" fmla="*/ 9678 w 115727"/>
                    <a:gd name="connsiteY15" fmla="*/ 5335 h 102677"/>
                    <a:gd name="connsiteX16" fmla="*/ 108058 w 115727"/>
                    <a:gd name="connsiteY16" fmla="*/ 5335 h 10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27" h="102677">
                      <a:moveTo>
                        <a:pt x="112693" y="-73"/>
                      </a:moveTo>
                      <a:lnTo>
                        <a:pt x="2338" y="-73"/>
                      </a:lnTo>
                      <a:cubicBezTo>
                        <a:pt x="1192" y="-48"/>
                        <a:pt x="175" y="661"/>
                        <a:pt x="-237" y="1729"/>
                      </a:cubicBezTo>
                      <a:cubicBezTo>
                        <a:pt x="-585" y="2811"/>
                        <a:pt x="-224" y="3996"/>
                        <a:pt x="664" y="4691"/>
                      </a:cubicBezTo>
                      <a:lnTo>
                        <a:pt x="44059" y="41648"/>
                      </a:lnTo>
                      <a:lnTo>
                        <a:pt x="44059" y="41648"/>
                      </a:lnTo>
                      <a:lnTo>
                        <a:pt x="54747" y="100367"/>
                      </a:lnTo>
                      <a:cubicBezTo>
                        <a:pt x="55005" y="101449"/>
                        <a:pt x="55855" y="102298"/>
                        <a:pt x="56936" y="102556"/>
                      </a:cubicBezTo>
                      <a:cubicBezTo>
                        <a:pt x="58082" y="102711"/>
                        <a:pt x="59203" y="102144"/>
                        <a:pt x="59769" y="101139"/>
                      </a:cubicBezTo>
                      <a:lnTo>
                        <a:pt x="115011" y="3532"/>
                      </a:lnTo>
                      <a:cubicBezTo>
                        <a:pt x="115475" y="2695"/>
                        <a:pt x="115475" y="1665"/>
                        <a:pt x="115011" y="828"/>
                      </a:cubicBezTo>
                      <a:cubicBezTo>
                        <a:pt x="114445" y="146"/>
                        <a:pt x="113569" y="-189"/>
                        <a:pt x="112693" y="-73"/>
                      </a:cubicBezTo>
                      <a:close/>
                      <a:moveTo>
                        <a:pt x="58868" y="92383"/>
                      </a:moveTo>
                      <a:lnTo>
                        <a:pt x="49210" y="39717"/>
                      </a:lnTo>
                      <a:cubicBezTo>
                        <a:pt x="49094" y="39111"/>
                        <a:pt x="48772" y="38571"/>
                        <a:pt x="48309" y="38171"/>
                      </a:cubicBezTo>
                      <a:lnTo>
                        <a:pt x="9678" y="5335"/>
                      </a:lnTo>
                      <a:lnTo>
                        <a:pt x="108058" y="5335"/>
                      </a:ln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82E0817-B8BA-D347-33A5-7F82C6E73C90}"/>
                    </a:ext>
                  </a:extLst>
                </p:cNvPr>
                <p:cNvSpPr/>
                <p:nvPr/>
              </p:nvSpPr>
              <p:spPr>
                <a:xfrm>
                  <a:off x="2907704" y="5167222"/>
                  <a:ext cx="71457" cy="42739"/>
                </a:xfrm>
                <a:custGeom>
                  <a:avLst/>
                  <a:gdLst>
                    <a:gd name="connsiteX0" fmla="*/ 68530 w 71457"/>
                    <a:gd name="connsiteY0" fmla="*/ -9 h 42739"/>
                    <a:gd name="connsiteX1" fmla="*/ 67242 w 71457"/>
                    <a:gd name="connsiteY1" fmla="*/ -9 h 42739"/>
                    <a:gd name="connsiteX2" fmla="*/ 1055 w 71457"/>
                    <a:gd name="connsiteY2" fmla="*/ 37592 h 42739"/>
                    <a:gd name="connsiteX3" fmla="*/ -233 w 71457"/>
                    <a:gd name="connsiteY3" fmla="*/ 39266 h 42739"/>
                    <a:gd name="connsiteX4" fmla="*/ -233 w 71457"/>
                    <a:gd name="connsiteY4" fmla="*/ 41326 h 42739"/>
                    <a:gd name="connsiteX5" fmla="*/ 3502 w 71457"/>
                    <a:gd name="connsiteY5" fmla="*/ 42356 h 42739"/>
                    <a:gd name="connsiteX6" fmla="*/ 69689 w 71457"/>
                    <a:gd name="connsiteY6" fmla="*/ 4627 h 42739"/>
                    <a:gd name="connsiteX7" fmla="*/ 70848 w 71457"/>
                    <a:gd name="connsiteY7" fmla="*/ 3081 h 42739"/>
                    <a:gd name="connsiteX8" fmla="*/ 70848 w 71457"/>
                    <a:gd name="connsiteY8" fmla="*/ 1021 h 42739"/>
                    <a:gd name="connsiteX9" fmla="*/ 68530 w 71457"/>
                    <a:gd name="connsiteY9" fmla="*/ -9 h 4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57" h="42739">
                      <a:moveTo>
                        <a:pt x="68530" y="-9"/>
                      </a:moveTo>
                      <a:cubicBezTo>
                        <a:pt x="68105" y="-125"/>
                        <a:pt x="67667" y="-125"/>
                        <a:pt x="67242" y="-9"/>
                      </a:cubicBezTo>
                      <a:lnTo>
                        <a:pt x="1055" y="37592"/>
                      </a:lnTo>
                      <a:cubicBezTo>
                        <a:pt x="424" y="37965"/>
                        <a:pt x="-40" y="38558"/>
                        <a:pt x="-233" y="39266"/>
                      </a:cubicBezTo>
                      <a:cubicBezTo>
                        <a:pt x="-413" y="39935"/>
                        <a:pt x="-413" y="40656"/>
                        <a:pt x="-233" y="41326"/>
                      </a:cubicBezTo>
                      <a:cubicBezTo>
                        <a:pt x="578" y="42549"/>
                        <a:pt x="2175" y="42987"/>
                        <a:pt x="3502" y="42356"/>
                      </a:cubicBezTo>
                      <a:lnTo>
                        <a:pt x="69689" y="4627"/>
                      </a:lnTo>
                      <a:cubicBezTo>
                        <a:pt x="70269" y="4292"/>
                        <a:pt x="70693" y="3738"/>
                        <a:pt x="70848" y="3081"/>
                      </a:cubicBezTo>
                      <a:cubicBezTo>
                        <a:pt x="71170" y="2438"/>
                        <a:pt x="71170" y="1665"/>
                        <a:pt x="70848" y="1021"/>
                      </a:cubicBezTo>
                      <a:cubicBezTo>
                        <a:pt x="70307" y="300"/>
                        <a:pt x="69431" y="-99"/>
                        <a:pt x="68530" y="-9"/>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C8022092-04DF-3F69-4EDF-56AB1514BD20}"/>
                    </a:ext>
                  </a:extLst>
                </p:cNvPr>
                <p:cNvSpPr/>
                <p:nvPr/>
              </p:nvSpPr>
              <p:spPr>
                <a:xfrm>
                  <a:off x="4101404" y="5166408"/>
                  <a:ext cx="82673" cy="99081"/>
                </a:xfrm>
                <a:custGeom>
                  <a:avLst/>
                  <a:gdLst>
                    <a:gd name="connsiteX0" fmla="*/ 79598 w 82673"/>
                    <a:gd name="connsiteY0" fmla="*/ -96 h 99081"/>
                    <a:gd name="connsiteX1" fmla="*/ 2336 w 82673"/>
                    <a:gd name="connsiteY1" fmla="*/ -96 h 99081"/>
                    <a:gd name="connsiteX2" fmla="*/ -368 w 82673"/>
                    <a:gd name="connsiteY2" fmla="*/ 2608 h 99081"/>
                    <a:gd name="connsiteX3" fmla="*/ -368 w 82673"/>
                    <a:gd name="connsiteY3" fmla="*/ 96095 h 99081"/>
                    <a:gd name="connsiteX4" fmla="*/ 1306 w 82673"/>
                    <a:gd name="connsiteY4" fmla="*/ 98542 h 99081"/>
                    <a:gd name="connsiteX5" fmla="*/ 4139 w 82673"/>
                    <a:gd name="connsiteY5" fmla="*/ 98542 h 99081"/>
                    <a:gd name="connsiteX6" fmla="*/ 40967 w 82673"/>
                    <a:gd name="connsiteY6" fmla="*/ 66349 h 99081"/>
                    <a:gd name="connsiteX7" fmla="*/ 77795 w 82673"/>
                    <a:gd name="connsiteY7" fmla="*/ 98542 h 99081"/>
                    <a:gd name="connsiteX8" fmla="*/ 80757 w 82673"/>
                    <a:gd name="connsiteY8" fmla="*/ 98542 h 99081"/>
                    <a:gd name="connsiteX9" fmla="*/ 82302 w 82673"/>
                    <a:gd name="connsiteY9" fmla="*/ 96095 h 99081"/>
                    <a:gd name="connsiteX10" fmla="*/ 82302 w 82673"/>
                    <a:gd name="connsiteY10" fmla="*/ 2737 h 99081"/>
                    <a:gd name="connsiteX11" fmla="*/ 79726 w 82673"/>
                    <a:gd name="connsiteY11" fmla="*/ -96 h 99081"/>
                    <a:gd name="connsiteX12" fmla="*/ 79598 w 82673"/>
                    <a:gd name="connsiteY12" fmla="*/ -96 h 99081"/>
                    <a:gd name="connsiteX13" fmla="*/ 76893 w 82673"/>
                    <a:gd name="connsiteY13" fmla="*/ 90043 h 99081"/>
                    <a:gd name="connsiteX14" fmla="*/ 42770 w 82673"/>
                    <a:gd name="connsiteY14" fmla="*/ 60168 h 99081"/>
                    <a:gd name="connsiteX15" fmla="*/ 39164 w 82673"/>
                    <a:gd name="connsiteY15" fmla="*/ 60168 h 99081"/>
                    <a:gd name="connsiteX16" fmla="*/ 5040 w 82673"/>
                    <a:gd name="connsiteY16" fmla="*/ 90043 h 99081"/>
                    <a:gd name="connsiteX17" fmla="*/ 5040 w 82673"/>
                    <a:gd name="connsiteY17" fmla="*/ 5956 h 99081"/>
                    <a:gd name="connsiteX18" fmla="*/ 77280 w 82673"/>
                    <a:gd name="connsiteY18" fmla="*/ 5956 h 9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673" h="99081">
                      <a:moveTo>
                        <a:pt x="79598" y="-96"/>
                      </a:moveTo>
                      <a:lnTo>
                        <a:pt x="2336" y="-96"/>
                      </a:lnTo>
                      <a:cubicBezTo>
                        <a:pt x="843" y="-96"/>
                        <a:pt x="-368" y="1115"/>
                        <a:pt x="-368" y="2608"/>
                      </a:cubicBezTo>
                      <a:lnTo>
                        <a:pt x="-368" y="96095"/>
                      </a:lnTo>
                      <a:cubicBezTo>
                        <a:pt x="-317" y="97164"/>
                        <a:pt x="327" y="98104"/>
                        <a:pt x="1306" y="98542"/>
                      </a:cubicBezTo>
                      <a:cubicBezTo>
                        <a:pt x="2168" y="99108"/>
                        <a:pt x="3276" y="99108"/>
                        <a:pt x="4139" y="98542"/>
                      </a:cubicBezTo>
                      <a:lnTo>
                        <a:pt x="40967" y="66349"/>
                      </a:lnTo>
                      <a:lnTo>
                        <a:pt x="77795" y="98542"/>
                      </a:lnTo>
                      <a:cubicBezTo>
                        <a:pt x="78696" y="99134"/>
                        <a:pt x="79855" y="99134"/>
                        <a:pt x="80757" y="98542"/>
                      </a:cubicBezTo>
                      <a:cubicBezTo>
                        <a:pt x="81683" y="98065"/>
                        <a:pt x="82276" y="97138"/>
                        <a:pt x="82302" y="96095"/>
                      </a:cubicBezTo>
                      <a:lnTo>
                        <a:pt x="82302" y="2737"/>
                      </a:lnTo>
                      <a:cubicBezTo>
                        <a:pt x="82379" y="1243"/>
                        <a:pt x="81221" y="-18"/>
                        <a:pt x="79726" y="-96"/>
                      </a:cubicBezTo>
                      <a:cubicBezTo>
                        <a:pt x="79688" y="-96"/>
                        <a:pt x="79636" y="-96"/>
                        <a:pt x="79598" y="-96"/>
                      </a:cubicBezTo>
                      <a:close/>
                      <a:moveTo>
                        <a:pt x="76893" y="90043"/>
                      </a:moveTo>
                      <a:lnTo>
                        <a:pt x="42770" y="60168"/>
                      </a:lnTo>
                      <a:cubicBezTo>
                        <a:pt x="41688" y="59396"/>
                        <a:pt x="40246" y="59396"/>
                        <a:pt x="39164" y="60168"/>
                      </a:cubicBezTo>
                      <a:lnTo>
                        <a:pt x="5040" y="90043"/>
                      </a:lnTo>
                      <a:lnTo>
                        <a:pt x="5040" y="5956"/>
                      </a:lnTo>
                      <a:lnTo>
                        <a:pt x="77280" y="5956"/>
                      </a:ln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2C65B0C-4E1C-1817-B335-EAA29C036870}"/>
                    </a:ext>
                  </a:extLst>
                </p:cNvPr>
                <p:cNvSpPr/>
                <p:nvPr/>
              </p:nvSpPr>
              <p:spPr>
                <a:xfrm>
                  <a:off x="3192291" y="5205940"/>
                  <a:ext cx="25753" cy="25753"/>
                </a:xfrm>
                <a:custGeom>
                  <a:avLst/>
                  <a:gdLst>
                    <a:gd name="connsiteX0" fmla="*/ 25386 w 25753"/>
                    <a:gd name="connsiteY0" fmla="*/ 12781 h 25753"/>
                    <a:gd name="connsiteX1" fmla="*/ 12509 w 25753"/>
                    <a:gd name="connsiteY1" fmla="*/ 25658 h 25753"/>
                    <a:gd name="connsiteX2" fmla="*/ -368 w 25753"/>
                    <a:gd name="connsiteY2" fmla="*/ 12781 h 25753"/>
                    <a:gd name="connsiteX3" fmla="*/ 12509 w 25753"/>
                    <a:gd name="connsiteY3" fmla="*/ -96 h 25753"/>
                    <a:gd name="connsiteX4" fmla="*/ 25386 w 25753"/>
                    <a:gd name="connsiteY4" fmla="*/ 12781 h 2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53" h="25753">
                      <a:moveTo>
                        <a:pt x="25386" y="12781"/>
                      </a:moveTo>
                      <a:cubicBezTo>
                        <a:pt x="25386" y="19889"/>
                        <a:pt x="19617" y="25658"/>
                        <a:pt x="12509" y="25658"/>
                      </a:cubicBezTo>
                      <a:cubicBezTo>
                        <a:pt x="5401" y="25658"/>
                        <a:pt x="-368" y="19889"/>
                        <a:pt x="-368" y="12781"/>
                      </a:cubicBezTo>
                      <a:cubicBezTo>
                        <a:pt x="-368" y="5673"/>
                        <a:pt x="5401" y="-96"/>
                        <a:pt x="12509" y="-96"/>
                      </a:cubicBezTo>
                      <a:cubicBezTo>
                        <a:pt x="19617" y="-96"/>
                        <a:pt x="25386" y="5673"/>
                        <a:pt x="25386" y="12781"/>
                      </a:cubicBezTo>
                      <a:close/>
                    </a:path>
                  </a:pathLst>
                </a:custGeom>
                <a:solidFill>
                  <a:srgbClr val="CAD2DB"/>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0CDD9A2-3112-4D87-B3EF-D0149D1CAB56}"/>
                    </a:ext>
                  </a:extLst>
                </p:cNvPr>
                <p:cNvSpPr/>
                <p:nvPr/>
              </p:nvSpPr>
              <p:spPr>
                <a:xfrm>
                  <a:off x="3249079" y="5205940"/>
                  <a:ext cx="25753" cy="25753"/>
                </a:xfrm>
                <a:custGeom>
                  <a:avLst/>
                  <a:gdLst>
                    <a:gd name="connsiteX0" fmla="*/ 25386 w 25753"/>
                    <a:gd name="connsiteY0" fmla="*/ 12781 h 25753"/>
                    <a:gd name="connsiteX1" fmla="*/ 12509 w 25753"/>
                    <a:gd name="connsiteY1" fmla="*/ 25658 h 25753"/>
                    <a:gd name="connsiteX2" fmla="*/ -368 w 25753"/>
                    <a:gd name="connsiteY2" fmla="*/ 12781 h 25753"/>
                    <a:gd name="connsiteX3" fmla="*/ 12509 w 25753"/>
                    <a:gd name="connsiteY3" fmla="*/ -96 h 25753"/>
                    <a:gd name="connsiteX4" fmla="*/ 25386 w 25753"/>
                    <a:gd name="connsiteY4" fmla="*/ 12781 h 2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53" h="25753">
                      <a:moveTo>
                        <a:pt x="25386" y="12781"/>
                      </a:moveTo>
                      <a:cubicBezTo>
                        <a:pt x="25386" y="19889"/>
                        <a:pt x="19617" y="25658"/>
                        <a:pt x="12509" y="25658"/>
                      </a:cubicBezTo>
                      <a:cubicBezTo>
                        <a:pt x="5401" y="25658"/>
                        <a:pt x="-368" y="19889"/>
                        <a:pt x="-368" y="12781"/>
                      </a:cubicBezTo>
                      <a:cubicBezTo>
                        <a:pt x="-368" y="5673"/>
                        <a:pt x="5401" y="-96"/>
                        <a:pt x="12509" y="-96"/>
                      </a:cubicBezTo>
                      <a:cubicBezTo>
                        <a:pt x="19617" y="-96"/>
                        <a:pt x="25386" y="5673"/>
                        <a:pt x="25386" y="12781"/>
                      </a:cubicBezTo>
                      <a:close/>
                    </a:path>
                  </a:pathLst>
                </a:custGeom>
                <a:solidFill>
                  <a:srgbClr val="CAD2DB"/>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63F0BC7E-06C9-F3C8-463C-13E1FCB791AA}"/>
                    </a:ext>
                  </a:extLst>
                </p:cNvPr>
                <p:cNvSpPr/>
                <p:nvPr/>
              </p:nvSpPr>
              <p:spPr>
                <a:xfrm>
                  <a:off x="3306381" y="5206197"/>
                  <a:ext cx="25238" cy="25238"/>
                </a:xfrm>
                <a:custGeom>
                  <a:avLst/>
                  <a:gdLst>
                    <a:gd name="connsiteX0" fmla="*/ 25239 w 25238"/>
                    <a:gd name="connsiteY0" fmla="*/ 12619 h 25238"/>
                    <a:gd name="connsiteX1" fmla="*/ 12619 w 25238"/>
                    <a:gd name="connsiteY1" fmla="*/ 25239 h 25238"/>
                    <a:gd name="connsiteX2" fmla="*/ 0 w 25238"/>
                    <a:gd name="connsiteY2" fmla="*/ 12619 h 25238"/>
                    <a:gd name="connsiteX3" fmla="*/ 12619 w 25238"/>
                    <a:gd name="connsiteY3" fmla="*/ 0 h 25238"/>
                    <a:gd name="connsiteX4" fmla="*/ 25239 w 25238"/>
                    <a:gd name="connsiteY4" fmla="*/ 12619 h 2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8" h="25238">
                      <a:moveTo>
                        <a:pt x="25239" y="12619"/>
                      </a:moveTo>
                      <a:cubicBezTo>
                        <a:pt x="25239" y="19589"/>
                        <a:pt x="19589" y="25239"/>
                        <a:pt x="12619" y="25239"/>
                      </a:cubicBezTo>
                      <a:cubicBezTo>
                        <a:pt x="5650" y="25239"/>
                        <a:pt x="0" y="19589"/>
                        <a:pt x="0" y="12619"/>
                      </a:cubicBezTo>
                      <a:cubicBezTo>
                        <a:pt x="0" y="5650"/>
                        <a:pt x="5650" y="0"/>
                        <a:pt x="12619" y="0"/>
                      </a:cubicBezTo>
                      <a:cubicBezTo>
                        <a:pt x="19589" y="0"/>
                        <a:pt x="25239" y="5650"/>
                        <a:pt x="25239" y="12619"/>
                      </a:cubicBezTo>
                      <a:close/>
                    </a:path>
                  </a:pathLst>
                </a:custGeom>
                <a:solidFill>
                  <a:srgbClr val="5C8E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073E0BB3-F2D9-8517-424D-A14F35FA20A4}"/>
                    </a:ext>
                  </a:extLst>
                </p:cNvPr>
                <p:cNvSpPr/>
                <p:nvPr/>
              </p:nvSpPr>
              <p:spPr>
                <a:xfrm>
                  <a:off x="3362654" y="5205940"/>
                  <a:ext cx="25753" cy="25753"/>
                </a:xfrm>
                <a:custGeom>
                  <a:avLst/>
                  <a:gdLst>
                    <a:gd name="connsiteX0" fmla="*/ 25386 w 25753"/>
                    <a:gd name="connsiteY0" fmla="*/ 12781 h 25753"/>
                    <a:gd name="connsiteX1" fmla="*/ 12509 w 25753"/>
                    <a:gd name="connsiteY1" fmla="*/ 25658 h 25753"/>
                    <a:gd name="connsiteX2" fmla="*/ -368 w 25753"/>
                    <a:gd name="connsiteY2" fmla="*/ 12781 h 25753"/>
                    <a:gd name="connsiteX3" fmla="*/ 12509 w 25753"/>
                    <a:gd name="connsiteY3" fmla="*/ -96 h 25753"/>
                    <a:gd name="connsiteX4" fmla="*/ 25386 w 25753"/>
                    <a:gd name="connsiteY4" fmla="*/ 12781 h 2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53" h="25753">
                      <a:moveTo>
                        <a:pt x="25386" y="12781"/>
                      </a:moveTo>
                      <a:cubicBezTo>
                        <a:pt x="25386" y="19889"/>
                        <a:pt x="19617" y="25658"/>
                        <a:pt x="12509" y="25658"/>
                      </a:cubicBezTo>
                      <a:cubicBezTo>
                        <a:pt x="5401" y="25658"/>
                        <a:pt x="-368" y="19889"/>
                        <a:pt x="-368" y="12781"/>
                      </a:cubicBezTo>
                      <a:cubicBezTo>
                        <a:pt x="-368" y="5673"/>
                        <a:pt x="5401" y="-96"/>
                        <a:pt x="12509" y="-96"/>
                      </a:cubicBezTo>
                      <a:cubicBezTo>
                        <a:pt x="19617" y="-96"/>
                        <a:pt x="25386" y="5673"/>
                        <a:pt x="25386" y="12781"/>
                      </a:cubicBezTo>
                      <a:close/>
                    </a:path>
                  </a:pathLst>
                </a:custGeom>
                <a:solidFill>
                  <a:srgbClr val="CAD2DB"/>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D85680D4-3B41-C2E6-06F9-4AEC734B6713}"/>
                    </a:ext>
                  </a:extLst>
                </p:cNvPr>
                <p:cNvSpPr/>
                <p:nvPr/>
              </p:nvSpPr>
              <p:spPr>
                <a:xfrm>
                  <a:off x="3419956" y="5206197"/>
                  <a:ext cx="25238" cy="25238"/>
                </a:xfrm>
                <a:custGeom>
                  <a:avLst/>
                  <a:gdLst>
                    <a:gd name="connsiteX0" fmla="*/ 25239 w 25238"/>
                    <a:gd name="connsiteY0" fmla="*/ 12619 h 25238"/>
                    <a:gd name="connsiteX1" fmla="*/ 12619 w 25238"/>
                    <a:gd name="connsiteY1" fmla="*/ 25239 h 25238"/>
                    <a:gd name="connsiteX2" fmla="*/ 0 w 25238"/>
                    <a:gd name="connsiteY2" fmla="*/ 12619 h 25238"/>
                    <a:gd name="connsiteX3" fmla="*/ 12619 w 25238"/>
                    <a:gd name="connsiteY3" fmla="*/ 0 h 25238"/>
                    <a:gd name="connsiteX4" fmla="*/ 25239 w 25238"/>
                    <a:gd name="connsiteY4" fmla="*/ 12619 h 2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8" h="25238">
                      <a:moveTo>
                        <a:pt x="25239" y="12619"/>
                      </a:moveTo>
                      <a:cubicBezTo>
                        <a:pt x="25239" y="19589"/>
                        <a:pt x="19589" y="25239"/>
                        <a:pt x="12619" y="25239"/>
                      </a:cubicBezTo>
                      <a:cubicBezTo>
                        <a:pt x="5650" y="25239"/>
                        <a:pt x="0" y="19589"/>
                        <a:pt x="0" y="12619"/>
                      </a:cubicBezTo>
                      <a:cubicBezTo>
                        <a:pt x="0" y="5650"/>
                        <a:pt x="5650" y="0"/>
                        <a:pt x="12619" y="0"/>
                      </a:cubicBezTo>
                      <a:cubicBezTo>
                        <a:pt x="19589" y="0"/>
                        <a:pt x="25239" y="5650"/>
                        <a:pt x="25239" y="12619"/>
                      </a:cubicBezTo>
                      <a:close/>
                    </a:path>
                  </a:pathLst>
                </a:custGeom>
                <a:solidFill>
                  <a:srgbClr val="CAD2DB"/>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A34DEB33-187B-8525-379F-9E354B3A8B5C}"/>
                    </a:ext>
                  </a:extLst>
                </p:cNvPr>
                <p:cNvSpPr/>
                <p:nvPr/>
              </p:nvSpPr>
              <p:spPr>
                <a:xfrm>
                  <a:off x="2396625" y="2698797"/>
                  <a:ext cx="1860075" cy="2446"/>
                </a:xfrm>
                <a:custGeom>
                  <a:avLst/>
                  <a:gdLst>
                    <a:gd name="connsiteX0" fmla="*/ 0 w 1860075"/>
                    <a:gd name="connsiteY0" fmla="*/ 0 h 2446"/>
                    <a:gd name="connsiteX1" fmla="*/ 1860076 w 1860075"/>
                    <a:gd name="connsiteY1" fmla="*/ 0 h 2446"/>
                    <a:gd name="connsiteX2" fmla="*/ 1860076 w 1860075"/>
                    <a:gd name="connsiteY2" fmla="*/ 2447 h 2446"/>
                    <a:gd name="connsiteX3" fmla="*/ 0 w 1860075"/>
                    <a:gd name="connsiteY3" fmla="*/ 2447 h 2446"/>
                  </a:gdLst>
                  <a:ahLst/>
                  <a:cxnLst>
                    <a:cxn ang="0">
                      <a:pos x="connsiteX0" y="connsiteY0"/>
                    </a:cxn>
                    <a:cxn ang="0">
                      <a:pos x="connsiteX1" y="connsiteY1"/>
                    </a:cxn>
                    <a:cxn ang="0">
                      <a:pos x="connsiteX2" y="connsiteY2"/>
                    </a:cxn>
                    <a:cxn ang="0">
                      <a:pos x="connsiteX3" y="connsiteY3"/>
                    </a:cxn>
                  </a:cxnLst>
                  <a:rect l="l" t="t" r="r" b="b"/>
                  <a:pathLst>
                    <a:path w="1860075" h="2446">
                      <a:moveTo>
                        <a:pt x="0" y="0"/>
                      </a:moveTo>
                      <a:lnTo>
                        <a:pt x="1860076" y="0"/>
                      </a:lnTo>
                      <a:lnTo>
                        <a:pt x="1860076" y="2447"/>
                      </a:lnTo>
                      <a:lnTo>
                        <a:pt x="0" y="2447"/>
                      </a:lnTo>
                      <a:close/>
                    </a:path>
                  </a:pathLst>
                </a:custGeom>
                <a:solidFill>
                  <a:srgbClr val="DADEEA"/>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8985F548-53A3-2C03-B194-861E107A24ED}"/>
                    </a:ext>
                  </a:extLst>
                </p:cNvPr>
                <p:cNvSpPr/>
                <p:nvPr/>
              </p:nvSpPr>
              <p:spPr>
                <a:xfrm>
                  <a:off x="2396625" y="4444783"/>
                  <a:ext cx="1860075" cy="2446"/>
                </a:xfrm>
                <a:custGeom>
                  <a:avLst/>
                  <a:gdLst>
                    <a:gd name="connsiteX0" fmla="*/ 0 w 1860075"/>
                    <a:gd name="connsiteY0" fmla="*/ 0 h 2446"/>
                    <a:gd name="connsiteX1" fmla="*/ 1860076 w 1860075"/>
                    <a:gd name="connsiteY1" fmla="*/ 0 h 2446"/>
                    <a:gd name="connsiteX2" fmla="*/ 1860076 w 1860075"/>
                    <a:gd name="connsiteY2" fmla="*/ 2447 h 2446"/>
                    <a:gd name="connsiteX3" fmla="*/ 0 w 1860075"/>
                    <a:gd name="connsiteY3" fmla="*/ 2447 h 2446"/>
                  </a:gdLst>
                  <a:ahLst/>
                  <a:cxnLst>
                    <a:cxn ang="0">
                      <a:pos x="connsiteX0" y="connsiteY0"/>
                    </a:cxn>
                    <a:cxn ang="0">
                      <a:pos x="connsiteX1" y="connsiteY1"/>
                    </a:cxn>
                    <a:cxn ang="0">
                      <a:pos x="connsiteX2" y="connsiteY2"/>
                    </a:cxn>
                    <a:cxn ang="0">
                      <a:pos x="connsiteX3" y="connsiteY3"/>
                    </a:cxn>
                  </a:cxnLst>
                  <a:rect l="l" t="t" r="r" b="b"/>
                  <a:pathLst>
                    <a:path w="1860075" h="2446">
                      <a:moveTo>
                        <a:pt x="0" y="0"/>
                      </a:moveTo>
                      <a:lnTo>
                        <a:pt x="1860076" y="0"/>
                      </a:lnTo>
                      <a:lnTo>
                        <a:pt x="1860076" y="2447"/>
                      </a:lnTo>
                      <a:lnTo>
                        <a:pt x="0" y="2447"/>
                      </a:lnTo>
                      <a:close/>
                    </a:path>
                  </a:pathLst>
                </a:custGeom>
                <a:solidFill>
                  <a:srgbClr val="DADEEA"/>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1199341-EB64-2235-DA20-799C0E5D82C7}"/>
                    </a:ext>
                  </a:extLst>
                </p:cNvPr>
                <p:cNvSpPr/>
                <p:nvPr/>
              </p:nvSpPr>
              <p:spPr>
                <a:xfrm>
                  <a:off x="4114539" y="2560628"/>
                  <a:ext cx="14937" cy="14937"/>
                </a:xfrm>
                <a:custGeom>
                  <a:avLst/>
                  <a:gdLst>
                    <a:gd name="connsiteX0" fmla="*/ 14937 w 14937"/>
                    <a:gd name="connsiteY0" fmla="*/ 7469 h 14937"/>
                    <a:gd name="connsiteX1" fmla="*/ 7469 w 14937"/>
                    <a:gd name="connsiteY1" fmla="*/ 14937 h 14937"/>
                    <a:gd name="connsiteX2" fmla="*/ 0 w 14937"/>
                    <a:gd name="connsiteY2" fmla="*/ 7469 h 14937"/>
                    <a:gd name="connsiteX3" fmla="*/ 7469 w 14937"/>
                    <a:gd name="connsiteY3" fmla="*/ 0 h 14937"/>
                    <a:gd name="connsiteX4" fmla="*/ 14937 w 14937"/>
                    <a:gd name="connsiteY4" fmla="*/ 7469 h 1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 h="14937">
                      <a:moveTo>
                        <a:pt x="14937" y="7469"/>
                      </a:moveTo>
                      <a:cubicBezTo>
                        <a:pt x="14937" y="11593"/>
                        <a:pt x="11593" y="14937"/>
                        <a:pt x="7469" y="14937"/>
                      </a:cubicBezTo>
                      <a:cubicBezTo>
                        <a:pt x="3344" y="14937"/>
                        <a:pt x="0" y="11593"/>
                        <a:pt x="0" y="7469"/>
                      </a:cubicBezTo>
                      <a:cubicBezTo>
                        <a:pt x="0" y="3344"/>
                        <a:pt x="3344" y="0"/>
                        <a:pt x="7469" y="0"/>
                      </a:cubicBezTo>
                      <a:cubicBezTo>
                        <a:pt x="11593" y="0"/>
                        <a:pt x="14937" y="3344"/>
                        <a:pt x="14937" y="7469"/>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EB7F49B1-FF35-35A1-8A47-AD7211C71ED6}"/>
                    </a:ext>
                  </a:extLst>
                </p:cNvPr>
                <p:cNvSpPr/>
                <p:nvPr/>
              </p:nvSpPr>
              <p:spPr>
                <a:xfrm>
                  <a:off x="4139649" y="2560628"/>
                  <a:ext cx="14936" cy="14937"/>
                </a:xfrm>
                <a:custGeom>
                  <a:avLst/>
                  <a:gdLst>
                    <a:gd name="connsiteX0" fmla="*/ 14569 w 14936"/>
                    <a:gd name="connsiteY0" fmla="*/ 7373 h 14937"/>
                    <a:gd name="connsiteX1" fmla="*/ 7101 w 14936"/>
                    <a:gd name="connsiteY1" fmla="*/ 14842 h 14937"/>
                    <a:gd name="connsiteX2" fmla="*/ -368 w 14936"/>
                    <a:gd name="connsiteY2" fmla="*/ 7373 h 14937"/>
                    <a:gd name="connsiteX3" fmla="*/ 7101 w 14936"/>
                    <a:gd name="connsiteY3" fmla="*/ -96 h 14937"/>
                    <a:gd name="connsiteX4" fmla="*/ 14569 w 14936"/>
                    <a:gd name="connsiteY4" fmla="*/ 7373 h 1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6" h="14937">
                      <a:moveTo>
                        <a:pt x="14569" y="7373"/>
                      </a:moveTo>
                      <a:cubicBezTo>
                        <a:pt x="14569" y="11494"/>
                        <a:pt x="11221" y="14842"/>
                        <a:pt x="7101" y="14842"/>
                      </a:cubicBezTo>
                      <a:cubicBezTo>
                        <a:pt x="2980" y="14842"/>
                        <a:pt x="-368" y="11494"/>
                        <a:pt x="-368" y="7373"/>
                      </a:cubicBezTo>
                      <a:cubicBezTo>
                        <a:pt x="-368" y="3252"/>
                        <a:pt x="2980" y="-96"/>
                        <a:pt x="7101" y="-96"/>
                      </a:cubicBezTo>
                      <a:cubicBezTo>
                        <a:pt x="11221" y="-96"/>
                        <a:pt x="14569" y="3252"/>
                        <a:pt x="14569" y="7373"/>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B59F2BA7-4715-5D03-D590-3F470C779C1F}"/>
                    </a:ext>
                  </a:extLst>
                </p:cNvPr>
                <p:cNvSpPr/>
                <p:nvPr/>
              </p:nvSpPr>
              <p:spPr>
                <a:xfrm>
                  <a:off x="4164888" y="2560628"/>
                  <a:ext cx="14936" cy="14937"/>
                </a:xfrm>
                <a:custGeom>
                  <a:avLst/>
                  <a:gdLst>
                    <a:gd name="connsiteX0" fmla="*/ 14569 w 14936"/>
                    <a:gd name="connsiteY0" fmla="*/ 7373 h 14937"/>
                    <a:gd name="connsiteX1" fmla="*/ 7100 w 14936"/>
                    <a:gd name="connsiteY1" fmla="*/ 14842 h 14937"/>
                    <a:gd name="connsiteX2" fmla="*/ -368 w 14936"/>
                    <a:gd name="connsiteY2" fmla="*/ 7373 h 14937"/>
                    <a:gd name="connsiteX3" fmla="*/ 7100 w 14936"/>
                    <a:gd name="connsiteY3" fmla="*/ -96 h 14937"/>
                    <a:gd name="connsiteX4" fmla="*/ 14569 w 14936"/>
                    <a:gd name="connsiteY4" fmla="*/ 7373 h 1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6" h="14937">
                      <a:moveTo>
                        <a:pt x="14569" y="7373"/>
                      </a:moveTo>
                      <a:cubicBezTo>
                        <a:pt x="14569" y="11494"/>
                        <a:pt x="11221" y="14842"/>
                        <a:pt x="7100" y="14842"/>
                      </a:cubicBezTo>
                      <a:cubicBezTo>
                        <a:pt x="2979" y="14842"/>
                        <a:pt x="-368" y="11494"/>
                        <a:pt x="-368" y="7373"/>
                      </a:cubicBezTo>
                      <a:cubicBezTo>
                        <a:pt x="-368" y="3252"/>
                        <a:pt x="2979" y="-96"/>
                        <a:pt x="7100" y="-96"/>
                      </a:cubicBezTo>
                      <a:cubicBezTo>
                        <a:pt x="11221" y="-96"/>
                        <a:pt x="14569" y="3252"/>
                        <a:pt x="14569" y="7373"/>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52D89E21-96CB-4DA5-1139-EB8FF32C4176}"/>
                    </a:ext>
                  </a:extLst>
                </p:cNvPr>
                <p:cNvSpPr/>
                <p:nvPr/>
              </p:nvSpPr>
              <p:spPr>
                <a:xfrm>
                  <a:off x="2449163" y="2487873"/>
                  <a:ext cx="158901" cy="158901"/>
                </a:xfrm>
                <a:custGeom>
                  <a:avLst/>
                  <a:gdLst>
                    <a:gd name="connsiteX0" fmla="*/ 158533 w 158901"/>
                    <a:gd name="connsiteY0" fmla="*/ 79355 h 158901"/>
                    <a:gd name="connsiteX1" fmla="*/ 79082 w 158901"/>
                    <a:gd name="connsiteY1" fmla="*/ 158806 h 158901"/>
                    <a:gd name="connsiteX2" fmla="*/ -368 w 158901"/>
                    <a:gd name="connsiteY2" fmla="*/ 79355 h 158901"/>
                    <a:gd name="connsiteX3" fmla="*/ 79082 w 158901"/>
                    <a:gd name="connsiteY3" fmla="*/ -96 h 158901"/>
                    <a:gd name="connsiteX4" fmla="*/ 158533 w 158901"/>
                    <a:gd name="connsiteY4" fmla="*/ 79098 h 158901"/>
                    <a:gd name="connsiteX5" fmla="*/ 158533 w 158901"/>
                    <a:gd name="connsiteY5" fmla="*/ 79355 h 15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01" h="158901">
                      <a:moveTo>
                        <a:pt x="158533" y="79355"/>
                      </a:moveTo>
                      <a:cubicBezTo>
                        <a:pt x="158533" y="123240"/>
                        <a:pt x="122967" y="158806"/>
                        <a:pt x="79082" y="158806"/>
                      </a:cubicBezTo>
                      <a:cubicBezTo>
                        <a:pt x="35198" y="158806"/>
                        <a:pt x="-368" y="123240"/>
                        <a:pt x="-368" y="79355"/>
                      </a:cubicBezTo>
                      <a:cubicBezTo>
                        <a:pt x="-368" y="35470"/>
                        <a:pt x="35198" y="-96"/>
                        <a:pt x="79082" y="-96"/>
                      </a:cubicBezTo>
                      <a:cubicBezTo>
                        <a:pt x="122890" y="-173"/>
                        <a:pt x="158456" y="35290"/>
                        <a:pt x="158533" y="79098"/>
                      </a:cubicBezTo>
                      <a:cubicBezTo>
                        <a:pt x="158533" y="79188"/>
                        <a:pt x="158533" y="79265"/>
                        <a:pt x="158533" y="79355"/>
                      </a:cubicBezTo>
                      <a:close/>
                    </a:path>
                  </a:pathLst>
                </a:custGeom>
                <a:solidFill>
                  <a:srgbClr val="E7ECF2"/>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00D0A9E-8D85-D0B2-63C8-EA43CD855C9A}"/>
                    </a:ext>
                  </a:extLst>
                </p:cNvPr>
                <p:cNvSpPr/>
                <p:nvPr/>
              </p:nvSpPr>
              <p:spPr>
                <a:xfrm>
                  <a:off x="3081550" y="2600289"/>
                  <a:ext cx="23178" cy="36570"/>
                </a:xfrm>
                <a:custGeom>
                  <a:avLst/>
                  <a:gdLst>
                    <a:gd name="connsiteX0" fmla="*/ 5537 w 23178"/>
                    <a:gd name="connsiteY0" fmla="*/ 36571 h 36570"/>
                    <a:gd name="connsiteX1" fmla="*/ 0 w 23178"/>
                    <a:gd name="connsiteY1" fmla="*/ 31420 h 36570"/>
                    <a:gd name="connsiteX2" fmla="*/ 12748 w 23178"/>
                    <a:gd name="connsiteY2" fmla="*/ 17899 h 36570"/>
                    <a:gd name="connsiteX3" fmla="*/ 129 w 23178"/>
                    <a:gd name="connsiteY3" fmla="*/ 5280 h 36570"/>
                    <a:gd name="connsiteX4" fmla="*/ 5408 w 23178"/>
                    <a:gd name="connsiteY4" fmla="*/ 0 h 36570"/>
                    <a:gd name="connsiteX5" fmla="*/ 23179 w 23178"/>
                    <a:gd name="connsiteY5" fmla="*/ 17770 h 36570"/>
                    <a:gd name="connsiteX6" fmla="*/ 5537 w 23178"/>
                    <a:gd name="connsiteY6" fmla="*/ 36571 h 3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8" h="36570">
                      <a:moveTo>
                        <a:pt x="5537" y="36571"/>
                      </a:moveTo>
                      <a:lnTo>
                        <a:pt x="0" y="31420"/>
                      </a:lnTo>
                      <a:lnTo>
                        <a:pt x="12748" y="17899"/>
                      </a:lnTo>
                      <a:lnTo>
                        <a:pt x="129" y="5280"/>
                      </a:lnTo>
                      <a:lnTo>
                        <a:pt x="5408" y="0"/>
                      </a:lnTo>
                      <a:lnTo>
                        <a:pt x="23179" y="17770"/>
                      </a:lnTo>
                      <a:lnTo>
                        <a:pt x="5537" y="36571"/>
                      </a:lnTo>
                      <a:close/>
                    </a:path>
                  </a:pathLst>
                </a:custGeom>
                <a:solidFill>
                  <a:srgbClr val="A8AFC1"/>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32B26B64-48B7-3D8E-B5A9-A99AF6CE5CB6}"/>
                    </a:ext>
                  </a:extLst>
                </p:cNvPr>
                <p:cNvSpPr/>
                <p:nvPr/>
              </p:nvSpPr>
              <p:spPr>
                <a:xfrm>
                  <a:off x="2434096" y="2472936"/>
                  <a:ext cx="188518" cy="188518"/>
                </a:xfrm>
                <a:custGeom>
                  <a:avLst/>
                  <a:gdLst>
                    <a:gd name="connsiteX0" fmla="*/ 93891 w 188518"/>
                    <a:gd name="connsiteY0" fmla="*/ 188423 h 188518"/>
                    <a:gd name="connsiteX1" fmla="*/ -368 w 188518"/>
                    <a:gd name="connsiteY1" fmla="*/ 94163 h 188518"/>
                    <a:gd name="connsiteX2" fmla="*/ 93891 w 188518"/>
                    <a:gd name="connsiteY2" fmla="*/ -96 h 188518"/>
                    <a:gd name="connsiteX3" fmla="*/ 188151 w 188518"/>
                    <a:gd name="connsiteY3" fmla="*/ 94163 h 188518"/>
                    <a:gd name="connsiteX4" fmla="*/ 188151 w 188518"/>
                    <a:gd name="connsiteY4" fmla="*/ 94292 h 188518"/>
                    <a:gd name="connsiteX5" fmla="*/ 93891 w 188518"/>
                    <a:gd name="connsiteY5" fmla="*/ 188423 h 188518"/>
                    <a:gd name="connsiteX6" fmla="*/ 93891 w 188518"/>
                    <a:gd name="connsiteY6" fmla="*/ 7373 h 188518"/>
                    <a:gd name="connsiteX7" fmla="*/ 6843 w 188518"/>
                    <a:gd name="connsiteY7" fmla="*/ 94163 h 188518"/>
                    <a:gd name="connsiteX8" fmla="*/ 93634 w 188518"/>
                    <a:gd name="connsiteY8" fmla="*/ 181212 h 188518"/>
                    <a:gd name="connsiteX9" fmla="*/ 180682 w 188518"/>
                    <a:gd name="connsiteY9" fmla="*/ 94421 h 188518"/>
                    <a:gd name="connsiteX10" fmla="*/ 180682 w 188518"/>
                    <a:gd name="connsiteY10" fmla="*/ 94292 h 188518"/>
                    <a:gd name="connsiteX11" fmla="*/ 93891 w 188518"/>
                    <a:gd name="connsiteY11" fmla="*/ 7373 h 1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518" h="188518">
                      <a:moveTo>
                        <a:pt x="93891" y="188423"/>
                      </a:moveTo>
                      <a:cubicBezTo>
                        <a:pt x="41830" y="188423"/>
                        <a:pt x="-368" y="146225"/>
                        <a:pt x="-368" y="94163"/>
                      </a:cubicBezTo>
                      <a:cubicBezTo>
                        <a:pt x="-368" y="42102"/>
                        <a:pt x="41830" y="-96"/>
                        <a:pt x="93891" y="-96"/>
                      </a:cubicBezTo>
                      <a:cubicBezTo>
                        <a:pt x="145953" y="-96"/>
                        <a:pt x="188151" y="42102"/>
                        <a:pt x="188151" y="94163"/>
                      </a:cubicBezTo>
                      <a:cubicBezTo>
                        <a:pt x="188151" y="94202"/>
                        <a:pt x="188151" y="94254"/>
                        <a:pt x="188151" y="94292"/>
                      </a:cubicBezTo>
                      <a:cubicBezTo>
                        <a:pt x="188009" y="146277"/>
                        <a:pt x="145875" y="188358"/>
                        <a:pt x="93891" y="188423"/>
                      </a:cubicBezTo>
                      <a:close/>
                      <a:moveTo>
                        <a:pt x="93891" y="7373"/>
                      </a:moveTo>
                      <a:cubicBezTo>
                        <a:pt x="45886" y="7296"/>
                        <a:pt x="6920" y="46158"/>
                        <a:pt x="6843" y="94163"/>
                      </a:cubicBezTo>
                      <a:cubicBezTo>
                        <a:pt x="6766" y="142169"/>
                        <a:pt x="45629" y="181134"/>
                        <a:pt x="93634" y="181212"/>
                      </a:cubicBezTo>
                      <a:cubicBezTo>
                        <a:pt x="141639" y="181289"/>
                        <a:pt x="180605" y="142426"/>
                        <a:pt x="180682" y="94421"/>
                      </a:cubicBezTo>
                      <a:cubicBezTo>
                        <a:pt x="180682" y="94382"/>
                        <a:pt x="180682" y="94331"/>
                        <a:pt x="180682" y="94292"/>
                      </a:cubicBezTo>
                      <a:cubicBezTo>
                        <a:pt x="180605" y="46364"/>
                        <a:pt x="141819" y="7515"/>
                        <a:pt x="93891" y="7373"/>
                      </a:cubicBezTo>
                      <a:close/>
                    </a:path>
                  </a:pathLst>
                </a:custGeom>
                <a:solidFill>
                  <a:srgbClr val="E59696"/>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CC35EB9C-563A-8D8D-13BB-1184B2E78BE3}"/>
                    </a:ext>
                  </a:extLst>
                </p:cNvPr>
                <p:cNvSpPr/>
                <p:nvPr/>
              </p:nvSpPr>
              <p:spPr>
                <a:xfrm>
                  <a:off x="3073389" y="2242719"/>
                  <a:ext cx="40227" cy="108909"/>
                </a:xfrm>
                <a:custGeom>
                  <a:avLst/>
                  <a:gdLst>
                    <a:gd name="connsiteX0" fmla="*/ 26078 w 40227"/>
                    <a:gd name="connsiteY0" fmla="*/ 396 h 108909"/>
                    <a:gd name="connsiteX1" fmla="*/ 324 w 40227"/>
                    <a:gd name="connsiteY1" fmla="*/ 32331 h 108909"/>
                    <a:gd name="connsiteX2" fmla="*/ 16291 w 40227"/>
                    <a:gd name="connsiteY2" fmla="*/ 58085 h 108909"/>
                    <a:gd name="connsiteX3" fmla="*/ 11784 w 40227"/>
                    <a:gd name="connsiteY3" fmla="*/ 43663 h 108909"/>
                    <a:gd name="connsiteX4" fmla="*/ 24661 w 40227"/>
                    <a:gd name="connsiteY4" fmla="*/ 9668 h 108909"/>
                    <a:gd name="connsiteX5" fmla="*/ 25949 w 40227"/>
                    <a:gd name="connsiteY5" fmla="*/ 13144 h 108909"/>
                    <a:gd name="connsiteX6" fmla="*/ 25949 w 40227"/>
                    <a:gd name="connsiteY6" fmla="*/ 77529 h 108909"/>
                    <a:gd name="connsiteX7" fmla="*/ 24404 w 40227"/>
                    <a:gd name="connsiteY7" fmla="*/ 100064 h 108909"/>
                    <a:gd name="connsiteX8" fmla="*/ 22858 w 40227"/>
                    <a:gd name="connsiteY8" fmla="*/ 108563 h 108909"/>
                    <a:gd name="connsiteX9" fmla="*/ 33932 w 40227"/>
                    <a:gd name="connsiteY9" fmla="*/ 101867 h 108909"/>
                    <a:gd name="connsiteX10" fmla="*/ 39856 w 40227"/>
                    <a:gd name="connsiteY10" fmla="*/ 81392 h 108909"/>
                    <a:gd name="connsiteX11" fmla="*/ 39856 w 40227"/>
                    <a:gd name="connsiteY11" fmla="*/ 49071 h 108909"/>
                    <a:gd name="connsiteX12" fmla="*/ 39856 w 40227"/>
                    <a:gd name="connsiteY12" fmla="*/ 5547 h 108909"/>
                    <a:gd name="connsiteX13" fmla="*/ 26078 w 40227"/>
                    <a:gd name="connsiteY13" fmla="*/ 396 h 10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227" h="108909">
                      <a:moveTo>
                        <a:pt x="26078" y="396"/>
                      </a:moveTo>
                      <a:cubicBezTo>
                        <a:pt x="13149" y="6654"/>
                        <a:pt x="3697" y="18373"/>
                        <a:pt x="324" y="32331"/>
                      </a:cubicBezTo>
                      <a:cubicBezTo>
                        <a:pt x="-4183" y="51904"/>
                        <a:pt x="14746" y="60145"/>
                        <a:pt x="16291" y="58085"/>
                      </a:cubicBezTo>
                      <a:cubicBezTo>
                        <a:pt x="17836" y="56025"/>
                        <a:pt x="12943" y="53836"/>
                        <a:pt x="11784" y="43663"/>
                      </a:cubicBezTo>
                      <a:cubicBezTo>
                        <a:pt x="10844" y="30979"/>
                        <a:pt x="15557" y="18540"/>
                        <a:pt x="24661" y="9668"/>
                      </a:cubicBezTo>
                      <a:cubicBezTo>
                        <a:pt x="26078" y="8509"/>
                        <a:pt x="25949" y="9668"/>
                        <a:pt x="25949" y="13144"/>
                      </a:cubicBezTo>
                      <a:cubicBezTo>
                        <a:pt x="25949" y="18682"/>
                        <a:pt x="25949" y="67743"/>
                        <a:pt x="25949" y="77529"/>
                      </a:cubicBezTo>
                      <a:cubicBezTo>
                        <a:pt x="26374" y="85075"/>
                        <a:pt x="25859" y="92647"/>
                        <a:pt x="24404" y="100064"/>
                      </a:cubicBezTo>
                      <a:cubicBezTo>
                        <a:pt x="23374" y="104442"/>
                        <a:pt x="21699" y="107404"/>
                        <a:pt x="22858" y="108563"/>
                      </a:cubicBezTo>
                      <a:cubicBezTo>
                        <a:pt x="24017" y="109722"/>
                        <a:pt x="30327" y="106760"/>
                        <a:pt x="33932" y="101867"/>
                      </a:cubicBezTo>
                      <a:cubicBezTo>
                        <a:pt x="37886" y="95776"/>
                        <a:pt x="39946" y="88655"/>
                        <a:pt x="39856" y="81392"/>
                      </a:cubicBezTo>
                      <a:cubicBezTo>
                        <a:pt x="39856" y="72121"/>
                        <a:pt x="39856" y="57441"/>
                        <a:pt x="39856" y="49071"/>
                      </a:cubicBezTo>
                      <a:cubicBezTo>
                        <a:pt x="39856" y="40701"/>
                        <a:pt x="39856" y="19068"/>
                        <a:pt x="39856" y="5547"/>
                      </a:cubicBezTo>
                      <a:cubicBezTo>
                        <a:pt x="39598" y="2070"/>
                        <a:pt x="30456" y="-1407"/>
                        <a:pt x="26078" y="396"/>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6411029-C7B9-3B9B-A0BE-A361EFC94EB8}"/>
                    </a:ext>
                  </a:extLst>
                </p:cNvPr>
                <p:cNvSpPr/>
                <p:nvPr/>
              </p:nvSpPr>
              <p:spPr>
                <a:xfrm>
                  <a:off x="3124256" y="2244989"/>
                  <a:ext cx="454763" cy="143366"/>
                </a:xfrm>
                <a:custGeom>
                  <a:avLst/>
                  <a:gdLst>
                    <a:gd name="connsiteX0" fmla="*/ 452559 w 454763"/>
                    <a:gd name="connsiteY0" fmla="*/ 71010 h 143366"/>
                    <a:gd name="connsiteX1" fmla="*/ 449855 w 454763"/>
                    <a:gd name="connsiteY1" fmla="*/ 75130 h 143366"/>
                    <a:gd name="connsiteX2" fmla="*/ 443159 w 454763"/>
                    <a:gd name="connsiteY2" fmla="*/ 86333 h 143366"/>
                    <a:gd name="connsiteX3" fmla="*/ 436721 w 454763"/>
                    <a:gd name="connsiteY3" fmla="*/ 72812 h 143366"/>
                    <a:gd name="connsiteX4" fmla="*/ 436721 w 454763"/>
                    <a:gd name="connsiteY4" fmla="*/ 39847 h 143366"/>
                    <a:gd name="connsiteX5" fmla="*/ 428994 w 454763"/>
                    <a:gd name="connsiteY5" fmla="*/ 31992 h 143366"/>
                    <a:gd name="connsiteX6" fmla="*/ 419337 w 454763"/>
                    <a:gd name="connsiteY6" fmla="*/ 34568 h 143366"/>
                    <a:gd name="connsiteX7" fmla="*/ 410065 w 454763"/>
                    <a:gd name="connsiteY7" fmla="*/ 66631 h 143366"/>
                    <a:gd name="connsiteX8" fmla="*/ 410065 w 454763"/>
                    <a:gd name="connsiteY8" fmla="*/ 66631 h 143366"/>
                    <a:gd name="connsiteX9" fmla="*/ 408777 w 454763"/>
                    <a:gd name="connsiteY9" fmla="*/ 40877 h 143366"/>
                    <a:gd name="connsiteX10" fmla="*/ 405043 w 454763"/>
                    <a:gd name="connsiteY10" fmla="*/ 33409 h 143366"/>
                    <a:gd name="connsiteX11" fmla="*/ 394227 w 454763"/>
                    <a:gd name="connsiteY11" fmla="*/ 32636 h 143366"/>
                    <a:gd name="connsiteX12" fmla="*/ 387659 w 454763"/>
                    <a:gd name="connsiteY12" fmla="*/ 48217 h 143366"/>
                    <a:gd name="connsiteX13" fmla="*/ 384311 w 454763"/>
                    <a:gd name="connsiteY13" fmla="*/ 58004 h 143366"/>
                    <a:gd name="connsiteX14" fmla="*/ 384311 w 454763"/>
                    <a:gd name="connsiteY14" fmla="*/ 36113 h 143366"/>
                    <a:gd name="connsiteX15" fmla="*/ 382251 w 454763"/>
                    <a:gd name="connsiteY15" fmla="*/ 33023 h 143366"/>
                    <a:gd name="connsiteX16" fmla="*/ 374267 w 454763"/>
                    <a:gd name="connsiteY16" fmla="*/ 31349 h 143366"/>
                    <a:gd name="connsiteX17" fmla="*/ 371563 w 454763"/>
                    <a:gd name="connsiteY17" fmla="*/ 34310 h 143366"/>
                    <a:gd name="connsiteX18" fmla="*/ 371563 w 454763"/>
                    <a:gd name="connsiteY18" fmla="*/ 69722 h 143366"/>
                    <a:gd name="connsiteX19" fmla="*/ 371563 w 454763"/>
                    <a:gd name="connsiteY19" fmla="*/ 71653 h 143366"/>
                    <a:gd name="connsiteX20" fmla="*/ 362163 w 454763"/>
                    <a:gd name="connsiteY20" fmla="*/ 87363 h 143366"/>
                    <a:gd name="connsiteX21" fmla="*/ 355982 w 454763"/>
                    <a:gd name="connsiteY21" fmla="*/ 66374 h 143366"/>
                    <a:gd name="connsiteX22" fmla="*/ 355982 w 454763"/>
                    <a:gd name="connsiteY22" fmla="*/ 44741 h 143366"/>
                    <a:gd name="connsiteX23" fmla="*/ 355982 w 454763"/>
                    <a:gd name="connsiteY23" fmla="*/ 36628 h 143366"/>
                    <a:gd name="connsiteX24" fmla="*/ 350316 w 454763"/>
                    <a:gd name="connsiteY24" fmla="*/ 32765 h 143366"/>
                    <a:gd name="connsiteX25" fmla="*/ 345680 w 454763"/>
                    <a:gd name="connsiteY25" fmla="*/ 32765 h 143366"/>
                    <a:gd name="connsiteX26" fmla="*/ 342719 w 454763"/>
                    <a:gd name="connsiteY26" fmla="*/ 35598 h 143366"/>
                    <a:gd name="connsiteX27" fmla="*/ 342719 w 454763"/>
                    <a:gd name="connsiteY27" fmla="*/ 38045 h 143366"/>
                    <a:gd name="connsiteX28" fmla="*/ 334478 w 454763"/>
                    <a:gd name="connsiteY28" fmla="*/ 31349 h 143366"/>
                    <a:gd name="connsiteX29" fmla="*/ 316321 w 454763"/>
                    <a:gd name="connsiteY29" fmla="*/ 38302 h 143366"/>
                    <a:gd name="connsiteX30" fmla="*/ 308853 w 454763"/>
                    <a:gd name="connsiteY30" fmla="*/ 59420 h 143366"/>
                    <a:gd name="connsiteX31" fmla="*/ 309625 w 454763"/>
                    <a:gd name="connsiteY31" fmla="*/ 78736 h 143366"/>
                    <a:gd name="connsiteX32" fmla="*/ 302285 w 454763"/>
                    <a:gd name="connsiteY32" fmla="*/ 87878 h 143366"/>
                    <a:gd name="connsiteX33" fmla="*/ 295074 w 454763"/>
                    <a:gd name="connsiteY33" fmla="*/ 68177 h 143366"/>
                    <a:gd name="connsiteX34" fmla="*/ 298680 w 454763"/>
                    <a:gd name="connsiteY34" fmla="*/ 45771 h 143366"/>
                    <a:gd name="connsiteX35" fmla="*/ 297263 w 454763"/>
                    <a:gd name="connsiteY35" fmla="*/ 38560 h 143366"/>
                    <a:gd name="connsiteX36" fmla="*/ 288378 w 454763"/>
                    <a:gd name="connsiteY36" fmla="*/ 37143 h 143366"/>
                    <a:gd name="connsiteX37" fmla="*/ 276789 w 454763"/>
                    <a:gd name="connsiteY37" fmla="*/ 39203 h 143366"/>
                    <a:gd name="connsiteX38" fmla="*/ 276789 w 454763"/>
                    <a:gd name="connsiteY38" fmla="*/ 36499 h 143366"/>
                    <a:gd name="connsiteX39" fmla="*/ 264813 w 454763"/>
                    <a:gd name="connsiteY39" fmla="*/ 31091 h 143366"/>
                    <a:gd name="connsiteX40" fmla="*/ 261208 w 454763"/>
                    <a:gd name="connsiteY40" fmla="*/ 38560 h 143366"/>
                    <a:gd name="connsiteX41" fmla="*/ 265200 w 454763"/>
                    <a:gd name="connsiteY41" fmla="*/ 47187 h 143366"/>
                    <a:gd name="connsiteX42" fmla="*/ 255800 w 454763"/>
                    <a:gd name="connsiteY42" fmla="*/ 70366 h 143366"/>
                    <a:gd name="connsiteX43" fmla="*/ 250005 w 454763"/>
                    <a:gd name="connsiteY43" fmla="*/ 79637 h 143366"/>
                    <a:gd name="connsiteX44" fmla="*/ 250005 w 454763"/>
                    <a:gd name="connsiteY44" fmla="*/ 76418 h 143366"/>
                    <a:gd name="connsiteX45" fmla="*/ 250005 w 454763"/>
                    <a:gd name="connsiteY45" fmla="*/ 45256 h 143366"/>
                    <a:gd name="connsiteX46" fmla="*/ 250005 w 454763"/>
                    <a:gd name="connsiteY46" fmla="*/ 37143 h 143366"/>
                    <a:gd name="connsiteX47" fmla="*/ 247043 w 454763"/>
                    <a:gd name="connsiteY47" fmla="*/ 34181 h 143366"/>
                    <a:gd name="connsiteX48" fmla="*/ 241120 w 454763"/>
                    <a:gd name="connsiteY48" fmla="*/ 32765 h 143366"/>
                    <a:gd name="connsiteX49" fmla="*/ 236742 w 454763"/>
                    <a:gd name="connsiteY49" fmla="*/ 35727 h 143366"/>
                    <a:gd name="connsiteX50" fmla="*/ 236742 w 454763"/>
                    <a:gd name="connsiteY50" fmla="*/ 38045 h 143366"/>
                    <a:gd name="connsiteX51" fmla="*/ 228500 w 454763"/>
                    <a:gd name="connsiteY51" fmla="*/ 31349 h 143366"/>
                    <a:gd name="connsiteX52" fmla="*/ 210215 w 454763"/>
                    <a:gd name="connsiteY52" fmla="*/ 38302 h 143366"/>
                    <a:gd name="connsiteX53" fmla="*/ 202875 w 454763"/>
                    <a:gd name="connsiteY53" fmla="*/ 59420 h 143366"/>
                    <a:gd name="connsiteX54" fmla="*/ 202875 w 454763"/>
                    <a:gd name="connsiteY54" fmla="*/ 77448 h 143366"/>
                    <a:gd name="connsiteX55" fmla="*/ 195535 w 454763"/>
                    <a:gd name="connsiteY55" fmla="*/ 87878 h 143366"/>
                    <a:gd name="connsiteX56" fmla="*/ 188839 w 454763"/>
                    <a:gd name="connsiteY56" fmla="*/ 66889 h 143366"/>
                    <a:gd name="connsiteX57" fmla="*/ 188839 w 454763"/>
                    <a:gd name="connsiteY57" fmla="*/ 45256 h 143366"/>
                    <a:gd name="connsiteX58" fmla="*/ 188839 w 454763"/>
                    <a:gd name="connsiteY58" fmla="*/ 37143 h 143366"/>
                    <a:gd name="connsiteX59" fmla="*/ 183173 w 454763"/>
                    <a:gd name="connsiteY59" fmla="*/ 33280 h 143366"/>
                    <a:gd name="connsiteX60" fmla="*/ 178409 w 454763"/>
                    <a:gd name="connsiteY60" fmla="*/ 33280 h 143366"/>
                    <a:gd name="connsiteX61" fmla="*/ 175705 w 454763"/>
                    <a:gd name="connsiteY61" fmla="*/ 35855 h 143366"/>
                    <a:gd name="connsiteX62" fmla="*/ 175705 w 454763"/>
                    <a:gd name="connsiteY62" fmla="*/ 38431 h 143366"/>
                    <a:gd name="connsiteX63" fmla="*/ 167463 w 454763"/>
                    <a:gd name="connsiteY63" fmla="*/ 31735 h 143366"/>
                    <a:gd name="connsiteX64" fmla="*/ 149178 w 454763"/>
                    <a:gd name="connsiteY64" fmla="*/ 38688 h 143366"/>
                    <a:gd name="connsiteX65" fmla="*/ 141838 w 454763"/>
                    <a:gd name="connsiteY65" fmla="*/ 59678 h 143366"/>
                    <a:gd name="connsiteX66" fmla="*/ 141194 w 454763"/>
                    <a:gd name="connsiteY66" fmla="*/ 68821 h 143366"/>
                    <a:gd name="connsiteX67" fmla="*/ 129219 w 454763"/>
                    <a:gd name="connsiteY67" fmla="*/ 86333 h 143366"/>
                    <a:gd name="connsiteX68" fmla="*/ 123811 w 454763"/>
                    <a:gd name="connsiteY68" fmla="*/ 69336 h 143366"/>
                    <a:gd name="connsiteX69" fmla="*/ 124841 w 454763"/>
                    <a:gd name="connsiteY69" fmla="*/ 29675 h 143366"/>
                    <a:gd name="connsiteX70" fmla="*/ 132052 w 454763"/>
                    <a:gd name="connsiteY70" fmla="*/ 29675 h 143366"/>
                    <a:gd name="connsiteX71" fmla="*/ 141838 w 454763"/>
                    <a:gd name="connsiteY71" fmla="*/ 29675 h 143366"/>
                    <a:gd name="connsiteX72" fmla="*/ 143770 w 454763"/>
                    <a:gd name="connsiteY72" fmla="*/ 21433 h 143366"/>
                    <a:gd name="connsiteX73" fmla="*/ 133469 w 454763"/>
                    <a:gd name="connsiteY73" fmla="*/ 20661 h 143366"/>
                    <a:gd name="connsiteX74" fmla="*/ 125098 w 454763"/>
                    <a:gd name="connsiteY74" fmla="*/ 20661 h 143366"/>
                    <a:gd name="connsiteX75" fmla="*/ 125742 w 454763"/>
                    <a:gd name="connsiteY75" fmla="*/ 4436 h 143366"/>
                    <a:gd name="connsiteX76" fmla="*/ 123296 w 454763"/>
                    <a:gd name="connsiteY76" fmla="*/ 2118 h 143366"/>
                    <a:gd name="connsiteX77" fmla="*/ 116471 w 454763"/>
                    <a:gd name="connsiteY77" fmla="*/ 186 h 143366"/>
                    <a:gd name="connsiteX78" fmla="*/ 111191 w 454763"/>
                    <a:gd name="connsiteY78" fmla="*/ 3019 h 143366"/>
                    <a:gd name="connsiteX79" fmla="*/ 110419 w 454763"/>
                    <a:gd name="connsiteY79" fmla="*/ 20146 h 143366"/>
                    <a:gd name="connsiteX80" fmla="*/ 97542 w 454763"/>
                    <a:gd name="connsiteY80" fmla="*/ 20146 h 143366"/>
                    <a:gd name="connsiteX81" fmla="*/ 95868 w 454763"/>
                    <a:gd name="connsiteY81" fmla="*/ 30190 h 143366"/>
                    <a:gd name="connsiteX82" fmla="*/ 110290 w 454763"/>
                    <a:gd name="connsiteY82" fmla="*/ 30190 h 143366"/>
                    <a:gd name="connsiteX83" fmla="*/ 110290 w 454763"/>
                    <a:gd name="connsiteY83" fmla="*/ 59420 h 143366"/>
                    <a:gd name="connsiteX84" fmla="*/ 110290 w 454763"/>
                    <a:gd name="connsiteY84" fmla="*/ 61481 h 143366"/>
                    <a:gd name="connsiteX85" fmla="*/ 99731 w 454763"/>
                    <a:gd name="connsiteY85" fmla="*/ 80410 h 143366"/>
                    <a:gd name="connsiteX86" fmla="*/ 91361 w 454763"/>
                    <a:gd name="connsiteY86" fmla="*/ 61094 h 143366"/>
                    <a:gd name="connsiteX87" fmla="*/ 78484 w 454763"/>
                    <a:gd name="connsiteY87" fmla="*/ 51694 h 143366"/>
                    <a:gd name="connsiteX88" fmla="*/ 84278 w 454763"/>
                    <a:gd name="connsiteY88" fmla="*/ 42552 h 143366"/>
                    <a:gd name="connsiteX89" fmla="*/ 81574 w 454763"/>
                    <a:gd name="connsiteY89" fmla="*/ 32121 h 143366"/>
                    <a:gd name="connsiteX90" fmla="*/ 65349 w 454763"/>
                    <a:gd name="connsiteY90" fmla="*/ 42294 h 143366"/>
                    <a:gd name="connsiteX91" fmla="*/ 67538 w 454763"/>
                    <a:gd name="connsiteY91" fmla="*/ 54269 h 143366"/>
                    <a:gd name="connsiteX92" fmla="*/ 68182 w 454763"/>
                    <a:gd name="connsiteY92" fmla="*/ 55042 h 143366"/>
                    <a:gd name="connsiteX93" fmla="*/ 62001 w 454763"/>
                    <a:gd name="connsiteY93" fmla="*/ 66631 h 143366"/>
                    <a:gd name="connsiteX94" fmla="*/ 49124 w 454763"/>
                    <a:gd name="connsiteY94" fmla="*/ 84273 h 143366"/>
                    <a:gd name="connsiteX95" fmla="*/ 46549 w 454763"/>
                    <a:gd name="connsiteY95" fmla="*/ 68949 h 143366"/>
                    <a:gd name="connsiteX96" fmla="*/ 47322 w 454763"/>
                    <a:gd name="connsiteY96" fmla="*/ 43195 h 143366"/>
                    <a:gd name="connsiteX97" fmla="*/ 43072 w 454763"/>
                    <a:gd name="connsiteY97" fmla="*/ 36242 h 143366"/>
                    <a:gd name="connsiteX98" fmla="*/ 35733 w 454763"/>
                    <a:gd name="connsiteY98" fmla="*/ 33280 h 143366"/>
                    <a:gd name="connsiteX99" fmla="*/ 15129 w 454763"/>
                    <a:gd name="connsiteY99" fmla="*/ 58133 h 143366"/>
                    <a:gd name="connsiteX100" fmla="*/ 12039 w 454763"/>
                    <a:gd name="connsiteY100" fmla="*/ 66889 h 143366"/>
                    <a:gd name="connsiteX101" fmla="*/ 12039 w 454763"/>
                    <a:gd name="connsiteY101" fmla="*/ 37401 h 143366"/>
                    <a:gd name="connsiteX102" fmla="*/ 10880 w 454763"/>
                    <a:gd name="connsiteY102" fmla="*/ 35598 h 143366"/>
                    <a:gd name="connsiteX103" fmla="*/ 2252 w 454763"/>
                    <a:gd name="connsiteY103" fmla="*/ 33280 h 143366"/>
                    <a:gd name="connsiteX104" fmla="*/ -194 w 454763"/>
                    <a:gd name="connsiteY104" fmla="*/ 35469 h 143366"/>
                    <a:gd name="connsiteX105" fmla="*/ -194 w 454763"/>
                    <a:gd name="connsiteY105" fmla="*/ 81569 h 143366"/>
                    <a:gd name="connsiteX106" fmla="*/ -194 w 454763"/>
                    <a:gd name="connsiteY106" fmla="*/ 90969 h 143366"/>
                    <a:gd name="connsiteX107" fmla="*/ 1351 w 454763"/>
                    <a:gd name="connsiteY107" fmla="*/ 95090 h 143366"/>
                    <a:gd name="connsiteX108" fmla="*/ 4184 w 454763"/>
                    <a:gd name="connsiteY108" fmla="*/ 96892 h 143366"/>
                    <a:gd name="connsiteX109" fmla="*/ 12554 w 454763"/>
                    <a:gd name="connsiteY109" fmla="*/ 95476 h 143366"/>
                    <a:gd name="connsiteX110" fmla="*/ 16417 w 454763"/>
                    <a:gd name="connsiteY110" fmla="*/ 76547 h 143366"/>
                    <a:gd name="connsiteX111" fmla="*/ 32513 w 454763"/>
                    <a:gd name="connsiteY111" fmla="*/ 44483 h 143366"/>
                    <a:gd name="connsiteX112" fmla="*/ 33672 w 454763"/>
                    <a:gd name="connsiteY112" fmla="*/ 44483 h 143366"/>
                    <a:gd name="connsiteX113" fmla="*/ 32771 w 454763"/>
                    <a:gd name="connsiteY113" fmla="*/ 68305 h 143366"/>
                    <a:gd name="connsiteX114" fmla="*/ 42428 w 454763"/>
                    <a:gd name="connsiteY114" fmla="*/ 96763 h 143366"/>
                    <a:gd name="connsiteX115" fmla="*/ 61229 w 454763"/>
                    <a:gd name="connsiteY115" fmla="*/ 80023 h 143366"/>
                    <a:gd name="connsiteX116" fmla="*/ 73333 w 454763"/>
                    <a:gd name="connsiteY116" fmla="*/ 59807 h 143366"/>
                    <a:gd name="connsiteX117" fmla="*/ 80415 w 454763"/>
                    <a:gd name="connsiteY117" fmla="*/ 66374 h 143366"/>
                    <a:gd name="connsiteX118" fmla="*/ 86725 w 454763"/>
                    <a:gd name="connsiteY118" fmla="*/ 81826 h 143366"/>
                    <a:gd name="connsiteX119" fmla="*/ 75780 w 454763"/>
                    <a:gd name="connsiteY119" fmla="*/ 85689 h 143366"/>
                    <a:gd name="connsiteX120" fmla="*/ 71273 w 454763"/>
                    <a:gd name="connsiteY120" fmla="*/ 82470 h 143366"/>
                    <a:gd name="connsiteX121" fmla="*/ 67796 w 454763"/>
                    <a:gd name="connsiteY121" fmla="*/ 82470 h 143366"/>
                    <a:gd name="connsiteX122" fmla="*/ 63289 w 454763"/>
                    <a:gd name="connsiteY122" fmla="*/ 89424 h 143366"/>
                    <a:gd name="connsiteX123" fmla="*/ 68182 w 454763"/>
                    <a:gd name="connsiteY123" fmla="*/ 94961 h 143366"/>
                    <a:gd name="connsiteX124" fmla="*/ 79385 w 454763"/>
                    <a:gd name="connsiteY124" fmla="*/ 97150 h 143366"/>
                    <a:gd name="connsiteX125" fmla="*/ 110419 w 454763"/>
                    <a:gd name="connsiteY125" fmla="*/ 73199 h 143366"/>
                    <a:gd name="connsiteX126" fmla="*/ 127030 w 454763"/>
                    <a:gd name="connsiteY126" fmla="*/ 97021 h 143366"/>
                    <a:gd name="connsiteX127" fmla="*/ 142997 w 454763"/>
                    <a:gd name="connsiteY127" fmla="*/ 80281 h 143366"/>
                    <a:gd name="connsiteX128" fmla="*/ 146603 w 454763"/>
                    <a:gd name="connsiteY128" fmla="*/ 89037 h 143366"/>
                    <a:gd name="connsiteX129" fmla="*/ 170245 w 454763"/>
                    <a:gd name="connsiteY129" fmla="*/ 94291 h 143366"/>
                    <a:gd name="connsiteX130" fmla="*/ 175962 w 454763"/>
                    <a:gd name="connsiteY130" fmla="*/ 88265 h 143366"/>
                    <a:gd name="connsiteX131" fmla="*/ 178538 w 454763"/>
                    <a:gd name="connsiteY131" fmla="*/ 84015 h 143366"/>
                    <a:gd name="connsiteX132" fmla="*/ 191415 w 454763"/>
                    <a:gd name="connsiteY132" fmla="*/ 96892 h 143366"/>
                    <a:gd name="connsiteX133" fmla="*/ 204935 w 454763"/>
                    <a:gd name="connsiteY133" fmla="*/ 86591 h 143366"/>
                    <a:gd name="connsiteX134" fmla="*/ 206352 w 454763"/>
                    <a:gd name="connsiteY134" fmla="*/ 89037 h 143366"/>
                    <a:gd name="connsiteX135" fmla="*/ 229994 w 454763"/>
                    <a:gd name="connsiteY135" fmla="*/ 94291 h 143366"/>
                    <a:gd name="connsiteX136" fmla="*/ 235712 w 454763"/>
                    <a:gd name="connsiteY136" fmla="*/ 88265 h 143366"/>
                    <a:gd name="connsiteX137" fmla="*/ 236613 w 454763"/>
                    <a:gd name="connsiteY137" fmla="*/ 86977 h 143366"/>
                    <a:gd name="connsiteX138" fmla="*/ 236613 w 454763"/>
                    <a:gd name="connsiteY138" fmla="*/ 93287 h 143366"/>
                    <a:gd name="connsiteX139" fmla="*/ 229917 w 454763"/>
                    <a:gd name="connsiteY139" fmla="*/ 99468 h 143366"/>
                    <a:gd name="connsiteX140" fmla="*/ 209442 w 454763"/>
                    <a:gd name="connsiteY140" fmla="*/ 126767 h 143366"/>
                    <a:gd name="connsiteX141" fmla="*/ 223826 w 454763"/>
                    <a:gd name="connsiteY141" fmla="*/ 143223 h 143366"/>
                    <a:gd name="connsiteX142" fmla="*/ 225281 w 454763"/>
                    <a:gd name="connsiteY142" fmla="*/ 143249 h 143366"/>
                    <a:gd name="connsiteX143" fmla="*/ 243309 w 454763"/>
                    <a:gd name="connsiteY143" fmla="*/ 133849 h 143366"/>
                    <a:gd name="connsiteX144" fmla="*/ 248975 w 454763"/>
                    <a:gd name="connsiteY144" fmla="*/ 106550 h 143366"/>
                    <a:gd name="connsiteX145" fmla="*/ 248975 w 454763"/>
                    <a:gd name="connsiteY145" fmla="*/ 90582 h 143366"/>
                    <a:gd name="connsiteX146" fmla="*/ 261852 w 454763"/>
                    <a:gd name="connsiteY146" fmla="*/ 73456 h 143366"/>
                    <a:gd name="connsiteX147" fmla="*/ 273569 w 454763"/>
                    <a:gd name="connsiteY147" fmla="*/ 47702 h 143366"/>
                    <a:gd name="connsiteX148" fmla="*/ 282197 w 454763"/>
                    <a:gd name="connsiteY148" fmla="*/ 47702 h 143366"/>
                    <a:gd name="connsiteX149" fmla="*/ 283742 w 454763"/>
                    <a:gd name="connsiteY149" fmla="*/ 48861 h 143366"/>
                    <a:gd name="connsiteX150" fmla="*/ 282970 w 454763"/>
                    <a:gd name="connsiteY150" fmla="*/ 84273 h 143366"/>
                    <a:gd name="connsiteX151" fmla="*/ 298164 w 454763"/>
                    <a:gd name="connsiteY151" fmla="*/ 97150 h 143366"/>
                    <a:gd name="connsiteX152" fmla="*/ 311041 w 454763"/>
                    <a:gd name="connsiteY152" fmla="*/ 87492 h 143366"/>
                    <a:gd name="connsiteX153" fmla="*/ 312072 w 454763"/>
                    <a:gd name="connsiteY153" fmla="*/ 89295 h 143366"/>
                    <a:gd name="connsiteX154" fmla="*/ 335958 w 454763"/>
                    <a:gd name="connsiteY154" fmla="*/ 94291 h 143366"/>
                    <a:gd name="connsiteX155" fmla="*/ 341431 w 454763"/>
                    <a:gd name="connsiteY155" fmla="*/ 88522 h 143366"/>
                    <a:gd name="connsiteX156" fmla="*/ 344006 w 454763"/>
                    <a:gd name="connsiteY156" fmla="*/ 84273 h 143366"/>
                    <a:gd name="connsiteX157" fmla="*/ 357656 w 454763"/>
                    <a:gd name="connsiteY157" fmla="*/ 97150 h 143366"/>
                    <a:gd name="connsiteX158" fmla="*/ 370533 w 454763"/>
                    <a:gd name="connsiteY158" fmla="*/ 86848 h 143366"/>
                    <a:gd name="connsiteX159" fmla="*/ 371306 w 454763"/>
                    <a:gd name="connsiteY159" fmla="*/ 94446 h 143366"/>
                    <a:gd name="connsiteX160" fmla="*/ 373753 w 454763"/>
                    <a:gd name="connsiteY160" fmla="*/ 96120 h 143366"/>
                    <a:gd name="connsiteX161" fmla="*/ 383797 w 454763"/>
                    <a:gd name="connsiteY161" fmla="*/ 96120 h 143366"/>
                    <a:gd name="connsiteX162" fmla="*/ 385857 w 454763"/>
                    <a:gd name="connsiteY162" fmla="*/ 92772 h 143366"/>
                    <a:gd name="connsiteX163" fmla="*/ 387788 w 454763"/>
                    <a:gd name="connsiteY163" fmla="*/ 69336 h 143366"/>
                    <a:gd name="connsiteX164" fmla="*/ 394999 w 454763"/>
                    <a:gd name="connsiteY164" fmla="*/ 49763 h 143366"/>
                    <a:gd name="connsiteX165" fmla="*/ 396545 w 454763"/>
                    <a:gd name="connsiteY165" fmla="*/ 49763 h 143366"/>
                    <a:gd name="connsiteX166" fmla="*/ 397961 w 454763"/>
                    <a:gd name="connsiteY166" fmla="*/ 72426 h 143366"/>
                    <a:gd name="connsiteX167" fmla="*/ 400794 w 454763"/>
                    <a:gd name="connsiteY167" fmla="*/ 87235 h 143366"/>
                    <a:gd name="connsiteX168" fmla="*/ 409035 w 454763"/>
                    <a:gd name="connsiteY168" fmla="*/ 91999 h 143366"/>
                    <a:gd name="connsiteX169" fmla="*/ 413671 w 454763"/>
                    <a:gd name="connsiteY169" fmla="*/ 88651 h 143366"/>
                    <a:gd name="connsiteX170" fmla="*/ 416761 w 454763"/>
                    <a:gd name="connsiteY170" fmla="*/ 66503 h 143366"/>
                    <a:gd name="connsiteX171" fmla="*/ 423200 w 454763"/>
                    <a:gd name="connsiteY171" fmla="*/ 48475 h 143366"/>
                    <a:gd name="connsiteX172" fmla="*/ 423200 w 454763"/>
                    <a:gd name="connsiteY172" fmla="*/ 48475 h 143366"/>
                    <a:gd name="connsiteX173" fmla="*/ 424616 w 454763"/>
                    <a:gd name="connsiteY173" fmla="*/ 81955 h 143366"/>
                    <a:gd name="connsiteX174" fmla="*/ 439554 w 454763"/>
                    <a:gd name="connsiteY174" fmla="*/ 96892 h 143366"/>
                    <a:gd name="connsiteX175" fmla="*/ 453332 w 454763"/>
                    <a:gd name="connsiteY175" fmla="*/ 78736 h 143366"/>
                    <a:gd name="connsiteX176" fmla="*/ 452559 w 454763"/>
                    <a:gd name="connsiteY176" fmla="*/ 71010 h 143366"/>
                    <a:gd name="connsiteX177" fmla="*/ 177508 w 454763"/>
                    <a:gd name="connsiteY177" fmla="*/ 62897 h 143366"/>
                    <a:gd name="connsiteX178" fmla="*/ 173645 w 454763"/>
                    <a:gd name="connsiteY178" fmla="*/ 79895 h 143366"/>
                    <a:gd name="connsiteX179" fmla="*/ 158450 w 454763"/>
                    <a:gd name="connsiteY179" fmla="*/ 78865 h 143366"/>
                    <a:gd name="connsiteX180" fmla="*/ 158450 w 454763"/>
                    <a:gd name="connsiteY180" fmla="*/ 54269 h 143366"/>
                    <a:gd name="connsiteX181" fmla="*/ 169781 w 454763"/>
                    <a:gd name="connsiteY181" fmla="*/ 39976 h 143366"/>
                    <a:gd name="connsiteX182" fmla="*/ 177508 w 454763"/>
                    <a:gd name="connsiteY182" fmla="*/ 62897 h 143366"/>
                    <a:gd name="connsiteX183" fmla="*/ 237643 w 454763"/>
                    <a:gd name="connsiteY183" fmla="*/ 62897 h 143366"/>
                    <a:gd name="connsiteX184" fmla="*/ 233651 w 454763"/>
                    <a:gd name="connsiteY184" fmla="*/ 79766 h 143366"/>
                    <a:gd name="connsiteX185" fmla="*/ 218456 w 454763"/>
                    <a:gd name="connsiteY185" fmla="*/ 78736 h 143366"/>
                    <a:gd name="connsiteX186" fmla="*/ 218456 w 454763"/>
                    <a:gd name="connsiteY186" fmla="*/ 55300 h 143366"/>
                    <a:gd name="connsiteX187" fmla="*/ 229788 w 454763"/>
                    <a:gd name="connsiteY187" fmla="*/ 39847 h 143366"/>
                    <a:gd name="connsiteX188" fmla="*/ 237643 w 454763"/>
                    <a:gd name="connsiteY188" fmla="*/ 63026 h 143366"/>
                    <a:gd name="connsiteX189" fmla="*/ 239188 w 454763"/>
                    <a:gd name="connsiteY189" fmla="*/ 107709 h 143366"/>
                    <a:gd name="connsiteX190" fmla="*/ 233136 w 454763"/>
                    <a:gd name="connsiteY190" fmla="*/ 133463 h 143366"/>
                    <a:gd name="connsiteX191" fmla="*/ 222938 w 454763"/>
                    <a:gd name="connsiteY191" fmla="*/ 133411 h 143366"/>
                    <a:gd name="connsiteX192" fmla="*/ 221289 w 454763"/>
                    <a:gd name="connsiteY192" fmla="*/ 125865 h 143366"/>
                    <a:gd name="connsiteX193" fmla="*/ 239188 w 454763"/>
                    <a:gd name="connsiteY193" fmla="*/ 100112 h 143366"/>
                    <a:gd name="connsiteX194" fmla="*/ 342204 w 454763"/>
                    <a:gd name="connsiteY194" fmla="*/ 62897 h 143366"/>
                    <a:gd name="connsiteX195" fmla="*/ 338341 w 454763"/>
                    <a:gd name="connsiteY195" fmla="*/ 79766 h 143366"/>
                    <a:gd name="connsiteX196" fmla="*/ 323146 w 454763"/>
                    <a:gd name="connsiteY196" fmla="*/ 78736 h 143366"/>
                    <a:gd name="connsiteX197" fmla="*/ 322502 w 454763"/>
                    <a:gd name="connsiteY197" fmla="*/ 54269 h 143366"/>
                    <a:gd name="connsiteX198" fmla="*/ 333834 w 454763"/>
                    <a:gd name="connsiteY198" fmla="*/ 39847 h 143366"/>
                    <a:gd name="connsiteX199" fmla="*/ 342719 w 454763"/>
                    <a:gd name="connsiteY199" fmla="*/ 63026 h 14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454763" h="143366">
                      <a:moveTo>
                        <a:pt x="452559" y="71010"/>
                      </a:moveTo>
                      <a:cubicBezTo>
                        <a:pt x="451014" y="71010"/>
                        <a:pt x="450370" y="72555"/>
                        <a:pt x="449855" y="75130"/>
                      </a:cubicBezTo>
                      <a:cubicBezTo>
                        <a:pt x="447795" y="84273"/>
                        <a:pt x="445735" y="86333"/>
                        <a:pt x="443159" y="86333"/>
                      </a:cubicBezTo>
                      <a:cubicBezTo>
                        <a:pt x="440584" y="86333"/>
                        <a:pt x="437493" y="81826"/>
                        <a:pt x="436721" y="72812"/>
                      </a:cubicBezTo>
                      <a:cubicBezTo>
                        <a:pt x="436154" y="61828"/>
                        <a:pt x="436154" y="50831"/>
                        <a:pt x="436721" y="39847"/>
                      </a:cubicBezTo>
                      <a:cubicBezTo>
                        <a:pt x="436721" y="37143"/>
                        <a:pt x="436721" y="34568"/>
                        <a:pt x="428994" y="31992"/>
                      </a:cubicBezTo>
                      <a:cubicBezTo>
                        <a:pt x="426033" y="30833"/>
                        <a:pt x="421526" y="29159"/>
                        <a:pt x="419337" y="34568"/>
                      </a:cubicBezTo>
                      <a:cubicBezTo>
                        <a:pt x="414869" y="44805"/>
                        <a:pt x="411752" y="55583"/>
                        <a:pt x="410065" y="66631"/>
                      </a:cubicBezTo>
                      <a:cubicBezTo>
                        <a:pt x="410065" y="66631"/>
                        <a:pt x="410065" y="66631"/>
                        <a:pt x="410065" y="66631"/>
                      </a:cubicBezTo>
                      <a:cubicBezTo>
                        <a:pt x="410065" y="62640"/>
                        <a:pt x="408906" y="55557"/>
                        <a:pt x="408777" y="40877"/>
                      </a:cubicBezTo>
                      <a:cubicBezTo>
                        <a:pt x="409035" y="37877"/>
                        <a:pt x="407593" y="34993"/>
                        <a:pt x="405043" y="33409"/>
                      </a:cubicBezTo>
                      <a:cubicBezTo>
                        <a:pt x="402854" y="32121"/>
                        <a:pt x="396545" y="29803"/>
                        <a:pt x="394227" y="32636"/>
                      </a:cubicBezTo>
                      <a:cubicBezTo>
                        <a:pt x="391278" y="37478"/>
                        <a:pt x="389063" y="42732"/>
                        <a:pt x="387659" y="48217"/>
                      </a:cubicBezTo>
                      <a:cubicBezTo>
                        <a:pt x="385728" y="54012"/>
                        <a:pt x="384311" y="58004"/>
                        <a:pt x="384311" y="58004"/>
                      </a:cubicBezTo>
                      <a:cubicBezTo>
                        <a:pt x="384311" y="58004"/>
                        <a:pt x="384311" y="42165"/>
                        <a:pt x="384311" y="36113"/>
                      </a:cubicBezTo>
                      <a:cubicBezTo>
                        <a:pt x="384440" y="34722"/>
                        <a:pt x="383578" y="33435"/>
                        <a:pt x="382251" y="33023"/>
                      </a:cubicBezTo>
                      <a:cubicBezTo>
                        <a:pt x="379650" y="32198"/>
                        <a:pt x="376984" y="31632"/>
                        <a:pt x="374267" y="31349"/>
                      </a:cubicBezTo>
                      <a:cubicBezTo>
                        <a:pt x="372078" y="31349"/>
                        <a:pt x="371563" y="32636"/>
                        <a:pt x="371563" y="34310"/>
                      </a:cubicBezTo>
                      <a:cubicBezTo>
                        <a:pt x="371563" y="35984"/>
                        <a:pt x="371563" y="55300"/>
                        <a:pt x="371563" y="69722"/>
                      </a:cubicBezTo>
                      <a:lnTo>
                        <a:pt x="371563" y="71653"/>
                      </a:lnTo>
                      <a:cubicBezTo>
                        <a:pt x="370404" y="78349"/>
                        <a:pt x="366413" y="87363"/>
                        <a:pt x="362163" y="87363"/>
                      </a:cubicBezTo>
                      <a:cubicBezTo>
                        <a:pt x="357914" y="87363"/>
                        <a:pt x="355982" y="83629"/>
                        <a:pt x="355982" y="66374"/>
                      </a:cubicBezTo>
                      <a:cubicBezTo>
                        <a:pt x="355982" y="56330"/>
                        <a:pt x="355982" y="51952"/>
                        <a:pt x="355982" y="44741"/>
                      </a:cubicBezTo>
                      <a:cubicBezTo>
                        <a:pt x="355982" y="40491"/>
                        <a:pt x="355982" y="37272"/>
                        <a:pt x="355982" y="36628"/>
                      </a:cubicBezTo>
                      <a:cubicBezTo>
                        <a:pt x="355982" y="35984"/>
                        <a:pt x="352119" y="33280"/>
                        <a:pt x="350316" y="32765"/>
                      </a:cubicBezTo>
                      <a:cubicBezTo>
                        <a:pt x="348771" y="32598"/>
                        <a:pt x="347226" y="32598"/>
                        <a:pt x="345680" y="32765"/>
                      </a:cubicBezTo>
                      <a:cubicBezTo>
                        <a:pt x="344097" y="32765"/>
                        <a:pt x="342783" y="34014"/>
                        <a:pt x="342719" y="35598"/>
                      </a:cubicBezTo>
                      <a:lnTo>
                        <a:pt x="342719" y="38045"/>
                      </a:lnTo>
                      <a:cubicBezTo>
                        <a:pt x="340762" y="34980"/>
                        <a:pt x="337877" y="32636"/>
                        <a:pt x="334478" y="31349"/>
                      </a:cubicBezTo>
                      <a:cubicBezTo>
                        <a:pt x="327550" y="29288"/>
                        <a:pt x="320107" y="32147"/>
                        <a:pt x="316321" y="38302"/>
                      </a:cubicBezTo>
                      <a:cubicBezTo>
                        <a:pt x="311943" y="44522"/>
                        <a:pt x="309368" y="51836"/>
                        <a:pt x="308853" y="59420"/>
                      </a:cubicBezTo>
                      <a:cubicBezTo>
                        <a:pt x="308196" y="65859"/>
                        <a:pt x="308453" y="72362"/>
                        <a:pt x="309625" y="78736"/>
                      </a:cubicBezTo>
                      <a:cubicBezTo>
                        <a:pt x="308208" y="85174"/>
                        <a:pt x="305376" y="87878"/>
                        <a:pt x="302285" y="87878"/>
                      </a:cubicBezTo>
                      <a:cubicBezTo>
                        <a:pt x="299195" y="87878"/>
                        <a:pt x="294688" y="80667"/>
                        <a:pt x="295074" y="68177"/>
                      </a:cubicBezTo>
                      <a:cubicBezTo>
                        <a:pt x="295525" y="60605"/>
                        <a:pt x="296735" y="53098"/>
                        <a:pt x="298680" y="45771"/>
                      </a:cubicBezTo>
                      <a:cubicBezTo>
                        <a:pt x="299620" y="43298"/>
                        <a:pt x="299066" y="40491"/>
                        <a:pt x="297263" y="38560"/>
                      </a:cubicBezTo>
                      <a:cubicBezTo>
                        <a:pt x="295847" y="36886"/>
                        <a:pt x="292885" y="36113"/>
                        <a:pt x="288378" y="37143"/>
                      </a:cubicBezTo>
                      <a:cubicBezTo>
                        <a:pt x="284554" y="38032"/>
                        <a:pt x="280691" y="38714"/>
                        <a:pt x="276789" y="39203"/>
                      </a:cubicBezTo>
                      <a:cubicBezTo>
                        <a:pt x="276866" y="38302"/>
                        <a:pt x="276866" y="37401"/>
                        <a:pt x="276789" y="36499"/>
                      </a:cubicBezTo>
                      <a:cubicBezTo>
                        <a:pt x="277819" y="27486"/>
                        <a:pt x="268032" y="28129"/>
                        <a:pt x="264813" y="31091"/>
                      </a:cubicBezTo>
                      <a:cubicBezTo>
                        <a:pt x="262624" y="32971"/>
                        <a:pt x="261311" y="35675"/>
                        <a:pt x="261208" y="38560"/>
                      </a:cubicBezTo>
                      <a:cubicBezTo>
                        <a:pt x="260757" y="41959"/>
                        <a:pt x="262315" y="45320"/>
                        <a:pt x="265200" y="47187"/>
                      </a:cubicBezTo>
                      <a:cubicBezTo>
                        <a:pt x="263204" y="55325"/>
                        <a:pt x="260036" y="63129"/>
                        <a:pt x="255800" y="70366"/>
                      </a:cubicBezTo>
                      <a:cubicBezTo>
                        <a:pt x="254048" y="73559"/>
                        <a:pt x="252104" y="76663"/>
                        <a:pt x="250005" y="79637"/>
                      </a:cubicBezTo>
                      <a:lnTo>
                        <a:pt x="250005" y="76418"/>
                      </a:lnTo>
                      <a:cubicBezTo>
                        <a:pt x="250005" y="61352"/>
                        <a:pt x="250005" y="49505"/>
                        <a:pt x="250005" y="45256"/>
                      </a:cubicBezTo>
                      <a:cubicBezTo>
                        <a:pt x="250005" y="41006"/>
                        <a:pt x="250005" y="37916"/>
                        <a:pt x="250005" y="37143"/>
                      </a:cubicBezTo>
                      <a:cubicBezTo>
                        <a:pt x="250005" y="36371"/>
                        <a:pt x="249103" y="34954"/>
                        <a:pt x="247043" y="34181"/>
                      </a:cubicBezTo>
                      <a:cubicBezTo>
                        <a:pt x="245137" y="33473"/>
                        <a:pt x="243142" y="32997"/>
                        <a:pt x="241120" y="32765"/>
                      </a:cubicBezTo>
                      <a:cubicBezTo>
                        <a:pt x="238416" y="32765"/>
                        <a:pt x="236742" y="34053"/>
                        <a:pt x="236742" y="35727"/>
                      </a:cubicBezTo>
                      <a:cubicBezTo>
                        <a:pt x="236793" y="36499"/>
                        <a:pt x="236793" y="37272"/>
                        <a:pt x="236742" y="38045"/>
                      </a:cubicBezTo>
                      <a:cubicBezTo>
                        <a:pt x="234733" y="35031"/>
                        <a:pt x="231861" y="32701"/>
                        <a:pt x="228500" y="31349"/>
                      </a:cubicBezTo>
                      <a:cubicBezTo>
                        <a:pt x="221534" y="29275"/>
                        <a:pt x="214039" y="32121"/>
                        <a:pt x="210215" y="38302"/>
                      </a:cubicBezTo>
                      <a:cubicBezTo>
                        <a:pt x="206017" y="44599"/>
                        <a:pt x="203480" y="51874"/>
                        <a:pt x="202875" y="59420"/>
                      </a:cubicBezTo>
                      <a:cubicBezTo>
                        <a:pt x="201948" y="65395"/>
                        <a:pt x="201948" y="71473"/>
                        <a:pt x="202875" y="77448"/>
                      </a:cubicBezTo>
                      <a:cubicBezTo>
                        <a:pt x="201845" y="82599"/>
                        <a:pt x="198883" y="87878"/>
                        <a:pt x="195535" y="87878"/>
                      </a:cubicBezTo>
                      <a:cubicBezTo>
                        <a:pt x="192187" y="87878"/>
                        <a:pt x="188839" y="84144"/>
                        <a:pt x="188839" y="66889"/>
                      </a:cubicBezTo>
                      <a:cubicBezTo>
                        <a:pt x="188839" y="56845"/>
                        <a:pt x="188839" y="52467"/>
                        <a:pt x="188839" y="45256"/>
                      </a:cubicBezTo>
                      <a:cubicBezTo>
                        <a:pt x="188839" y="41006"/>
                        <a:pt x="188839" y="37787"/>
                        <a:pt x="188839" y="37143"/>
                      </a:cubicBezTo>
                      <a:cubicBezTo>
                        <a:pt x="188839" y="36499"/>
                        <a:pt x="184976" y="33795"/>
                        <a:pt x="183173" y="33280"/>
                      </a:cubicBezTo>
                      <a:cubicBezTo>
                        <a:pt x="181590" y="33048"/>
                        <a:pt x="179993" y="33048"/>
                        <a:pt x="178409" y="33280"/>
                      </a:cubicBezTo>
                      <a:cubicBezTo>
                        <a:pt x="176992" y="33344"/>
                        <a:pt x="175833" y="34439"/>
                        <a:pt x="175705" y="35855"/>
                      </a:cubicBezTo>
                      <a:lnTo>
                        <a:pt x="175705" y="38431"/>
                      </a:lnTo>
                      <a:cubicBezTo>
                        <a:pt x="173696" y="35418"/>
                        <a:pt x="170825" y="33087"/>
                        <a:pt x="167463" y="31735"/>
                      </a:cubicBezTo>
                      <a:cubicBezTo>
                        <a:pt x="160497" y="29662"/>
                        <a:pt x="153003" y="32508"/>
                        <a:pt x="149178" y="38688"/>
                      </a:cubicBezTo>
                      <a:cubicBezTo>
                        <a:pt x="144723" y="44818"/>
                        <a:pt x="142173" y="52119"/>
                        <a:pt x="141838" y="59678"/>
                      </a:cubicBezTo>
                      <a:cubicBezTo>
                        <a:pt x="141375" y="62704"/>
                        <a:pt x="141169" y="65756"/>
                        <a:pt x="141194" y="68821"/>
                      </a:cubicBezTo>
                      <a:cubicBezTo>
                        <a:pt x="139907" y="76933"/>
                        <a:pt x="133983" y="86333"/>
                        <a:pt x="129219" y="86333"/>
                      </a:cubicBezTo>
                      <a:cubicBezTo>
                        <a:pt x="124455" y="86333"/>
                        <a:pt x="123811" y="80925"/>
                        <a:pt x="123811" y="69336"/>
                      </a:cubicBezTo>
                      <a:cubicBezTo>
                        <a:pt x="123811" y="53883"/>
                        <a:pt x="124712" y="31864"/>
                        <a:pt x="124841" y="29675"/>
                      </a:cubicBezTo>
                      <a:lnTo>
                        <a:pt x="132052" y="29675"/>
                      </a:lnTo>
                      <a:cubicBezTo>
                        <a:pt x="135142" y="29675"/>
                        <a:pt x="137847" y="29675"/>
                        <a:pt x="141838" y="29675"/>
                      </a:cubicBezTo>
                      <a:cubicBezTo>
                        <a:pt x="143899" y="29675"/>
                        <a:pt x="145830" y="22335"/>
                        <a:pt x="143770" y="21433"/>
                      </a:cubicBezTo>
                      <a:cubicBezTo>
                        <a:pt x="140358" y="20918"/>
                        <a:pt x="136919" y="20648"/>
                        <a:pt x="133469" y="20661"/>
                      </a:cubicBezTo>
                      <a:lnTo>
                        <a:pt x="125098" y="20661"/>
                      </a:lnTo>
                      <a:cubicBezTo>
                        <a:pt x="125098" y="20661"/>
                        <a:pt x="125098" y="5981"/>
                        <a:pt x="125742" y="4436"/>
                      </a:cubicBezTo>
                      <a:cubicBezTo>
                        <a:pt x="126386" y="2890"/>
                        <a:pt x="124197" y="2504"/>
                        <a:pt x="123296" y="2118"/>
                      </a:cubicBezTo>
                      <a:cubicBezTo>
                        <a:pt x="121106" y="1217"/>
                        <a:pt x="118815" y="573"/>
                        <a:pt x="116471" y="186"/>
                      </a:cubicBezTo>
                      <a:cubicBezTo>
                        <a:pt x="112994" y="-586"/>
                        <a:pt x="111449" y="186"/>
                        <a:pt x="111191" y="3019"/>
                      </a:cubicBezTo>
                      <a:cubicBezTo>
                        <a:pt x="110934" y="5852"/>
                        <a:pt x="110419" y="20146"/>
                        <a:pt x="110419" y="20146"/>
                      </a:cubicBezTo>
                      <a:lnTo>
                        <a:pt x="97542" y="20146"/>
                      </a:lnTo>
                      <a:cubicBezTo>
                        <a:pt x="95224" y="20146"/>
                        <a:pt x="92648" y="30061"/>
                        <a:pt x="95868" y="30190"/>
                      </a:cubicBezTo>
                      <a:lnTo>
                        <a:pt x="110290" y="30190"/>
                      </a:lnTo>
                      <a:cubicBezTo>
                        <a:pt x="110290" y="30190"/>
                        <a:pt x="110290" y="52467"/>
                        <a:pt x="110290" y="59420"/>
                      </a:cubicBezTo>
                      <a:lnTo>
                        <a:pt x="110290" y="61481"/>
                      </a:lnTo>
                      <a:cubicBezTo>
                        <a:pt x="108925" y="68769"/>
                        <a:pt x="105217" y="75414"/>
                        <a:pt x="99731" y="80410"/>
                      </a:cubicBezTo>
                      <a:cubicBezTo>
                        <a:pt x="101302" y="72851"/>
                        <a:pt x="97954" y="65125"/>
                        <a:pt x="91361" y="61094"/>
                      </a:cubicBezTo>
                      <a:lnTo>
                        <a:pt x="78484" y="51694"/>
                      </a:lnTo>
                      <a:cubicBezTo>
                        <a:pt x="80905" y="48990"/>
                        <a:pt x="82862" y="45900"/>
                        <a:pt x="84278" y="42552"/>
                      </a:cubicBezTo>
                      <a:cubicBezTo>
                        <a:pt x="86210" y="38173"/>
                        <a:pt x="86339" y="33280"/>
                        <a:pt x="81574" y="32121"/>
                      </a:cubicBezTo>
                      <a:cubicBezTo>
                        <a:pt x="74350" y="30795"/>
                        <a:pt x="67294" y="35212"/>
                        <a:pt x="65349" y="42294"/>
                      </a:cubicBezTo>
                      <a:cubicBezTo>
                        <a:pt x="63753" y="46376"/>
                        <a:pt x="64602" y="51012"/>
                        <a:pt x="67538" y="54269"/>
                      </a:cubicBezTo>
                      <a:lnTo>
                        <a:pt x="68182" y="55042"/>
                      </a:lnTo>
                      <a:cubicBezTo>
                        <a:pt x="66508" y="58390"/>
                        <a:pt x="64062" y="63026"/>
                        <a:pt x="62001" y="66631"/>
                      </a:cubicBezTo>
                      <a:cubicBezTo>
                        <a:pt x="56335" y="76547"/>
                        <a:pt x="51957" y="84273"/>
                        <a:pt x="49124" y="84273"/>
                      </a:cubicBezTo>
                      <a:cubicBezTo>
                        <a:pt x="46291" y="84273"/>
                        <a:pt x="46549" y="76418"/>
                        <a:pt x="46549" y="68949"/>
                      </a:cubicBezTo>
                      <a:cubicBezTo>
                        <a:pt x="46549" y="61481"/>
                        <a:pt x="46549" y="52853"/>
                        <a:pt x="47322" y="43195"/>
                      </a:cubicBezTo>
                      <a:cubicBezTo>
                        <a:pt x="47412" y="40247"/>
                        <a:pt x="45738" y="37517"/>
                        <a:pt x="43072" y="36242"/>
                      </a:cubicBezTo>
                      <a:cubicBezTo>
                        <a:pt x="40857" y="34761"/>
                        <a:pt x="38359" y="33744"/>
                        <a:pt x="35733" y="33280"/>
                      </a:cubicBezTo>
                      <a:cubicBezTo>
                        <a:pt x="32642" y="33280"/>
                        <a:pt x="23628" y="33280"/>
                        <a:pt x="15129" y="58133"/>
                      </a:cubicBezTo>
                      <a:cubicBezTo>
                        <a:pt x="14099" y="61223"/>
                        <a:pt x="12039" y="66889"/>
                        <a:pt x="12039" y="66889"/>
                      </a:cubicBezTo>
                      <a:lnTo>
                        <a:pt x="12039" y="37401"/>
                      </a:lnTo>
                      <a:cubicBezTo>
                        <a:pt x="12026" y="36628"/>
                        <a:pt x="11575" y="35933"/>
                        <a:pt x="10880" y="35598"/>
                      </a:cubicBezTo>
                      <a:cubicBezTo>
                        <a:pt x="8202" y="34220"/>
                        <a:pt x="5265" y="33435"/>
                        <a:pt x="2252" y="33280"/>
                      </a:cubicBezTo>
                      <a:cubicBezTo>
                        <a:pt x="578" y="33280"/>
                        <a:pt x="-194" y="33280"/>
                        <a:pt x="-194" y="35469"/>
                      </a:cubicBezTo>
                      <a:lnTo>
                        <a:pt x="-194" y="81569"/>
                      </a:lnTo>
                      <a:cubicBezTo>
                        <a:pt x="-426" y="84698"/>
                        <a:pt x="-426" y="87840"/>
                        <a:pt x="-194" y="90969"/>
                      </a:cubicBezTo>
                      <a:cubicBezTo>
                        <a:pt x="50" y="92424"/>
                        <a:pt x="578" y="93827"/>
                        <a:pt x="1351" y="95090"/>
                      </a:cubicBezTo>
                      <a:cubicBezTo>
                        <a:pt x="2046" y="96017"/>
                        <a:pt x="3051" y="96660"/>
                        <a:pt x="4184" y="96892"/>
                      </a:cubicBezTo>
                      <a:cubicBezTo>
                        <a:pt x="5472" y="96892"/>
                        <a:pt x="12167" y="98051"/>
                        <a:pt x="12554" y="95476"/>
                      </a:cubicBezTo>
                      <a:cubicBezTo>
                        <a:pt x="13185" y="89050"/>
                        <a:pt x="14473" y="82702"/>
                        <a:pt x="16417" y="76547"/>
                      </a:cubicBezTo>
                      <a:cubicBezTo>
                        <a:pt x="19121" y="64713"/>
                        <a:pt x="24645" y="53716"/>
                        <a:pt x="32513" y="44483"/>
                      </a:cubicBezTo>
                      <a:cubicBezTo>
                        <a:pt x="33157" y="44483"/>
                        <a:pt x="33801" y="43839"/>
                        <a:pt x="33672" y="44483"/>
                      </a:cubicBezTo>
                      <a:cubicBezTo>
                        <a:pt x="33672" y="48732"/>
                        <a:pt x="33028" y="59291"/>
                        <a:pt x="32771" y="68305"/>
                      </a:cubicBezTo>
                      <a:cubicBezTo>
                        <a:pt x="31869" y="92385"/>
                        <a:pt x="36247" y="96763"/>
                        <a:pt x="42428" y="96763"/>
                      </a:cubicBezTo>
                      <a:cubicBezTo>
                        <a:pt x="48609" y="96763"/>
                        <a:pt x="54018" y="91999"/>
                        <a:pt x="61229" y="80023"/>
                      </a:cubicBezTo>
                      <a:lnTo>
                        <a:pt x="73333" y="59807"/>
                      </a:lnTo>
                      <a:lnTo>
                        <a:pt x="80415" y="66374"/>
                      </a:lnTo>
                      <a:cubicBezTo>
                        <a:pt x="85283" y="69915"/>
                        <a:pt x="87730" y="75890"/>
                        <a:pt x="86725" y="81826"/>
                      </a:cubicBezTo>
                      <a:cubicBezTo>
                        <a:pt x="85824" y="85560"/>
                        <a:pt x="82218" y="89424"/>
                        <a:pt x="75780" y="85689"/>
                      </a:cubicBezTo>
                      <a:cubicBezTo>
                        <a:pt x="73977" y="84659"/>
                        <a:pt x="73204" y="83758"/>
                        <a:pt x="71273" y="82470"/>
                      </a:cubicBezTo>
                      <a:cubicBezTo>
                        <a:pt x="70204" y="81826"/>
                        <a:pt x="68865" y="81826"/>
                        <a:pt x="67796" y="82470"/>
                      </a:cubicBezTo>
                      <a:cubicBezTo>
                        <a:pt x="65568" y="84234"/>
                        <a:pt x="63985" y="86668"/>
                        <a:pt x="63289" y="89424"/>
                      </a:cubicBezTo>
                      <a:cubicBezTo>
                        <a:pt x="62516" y="92257"/>
                        <a:pt x="65349" y="93673"/>
                        <a:pt x="68182" y="94961"/>
                      </a:cubicBezTo>
                      <a:cubicBezTo>
                        <a:pt x="71788" y="96223"/>
                        <a:pt x="75561" y="96957"/>
                        <a:pt x="79385" y="97150"/>
                      </a:cubicBezTo>
                      <a:cubicBezTo>
                        <a:pt x="92262" y="97150"/>
                        <a:pt x="103079" y="90711"/>
                        <a:pt x="110419" y="73199"/>
                      </a:cubicBezTo>
                      <a:cubicBezTo>
                        <a:pt x="111706" y="88393"/>
                        <a:pt x="117372" y="97021"/>
                        <a:pt x="127030" y="97021"/>
                      </a:cubicBezTo>
                      <a:cubicBezTo>
                        <a:pt x="133597" y="97021"/>
                        <a:pt x="139907" y="88522"/>
                        <a:pt x="142997" y="80281"/>
                      </a:cubicBezTo>
                      <a:cubicBezTo>
                        <a:pt x="143654" y="83397"/>
                        <a:pt x="144864" y="86372"/>
                        <a:pt x="146603" y="89037"/>
                      </a:cubicBezTo>
                      <a:cubicBezTo>
                        <a:pt x="151677" y="97021"/>
                        <a:pt x="162261" y="99365"/>
                        <a:pt x="170245" y="94291"/>
                      </a:cubicBezTo>
                      <a:cubicBezTo>
                        <a:pt x="172614" y="92785"/>
                        <a:pt x="174585" y="90711"/>
                        <a:pt x="175962" y="88265"/>
                      </a:cubicBezTo>
                      <a:cubicBezTo>
                        <a:pt x="176992" y="86951"/>
                        <a:pt x="177855" y="85535"/>
                        <a:pt x="178538" y="84015"/>
                      </a:cubicBezTo>
                      <a:cubicBezTo>
                        <a:pt x="178976" y="90943"/>
                        <a:pt x="184500" y="96455"/>
                        <a:pt x="191415" y="96892"/>
                      </a:cubicBezTo>
                      <a:cubicBezTo>
                        <a:pt x="197673" y="96725"/>
                        <a:pt x="203107" y="92578"/>
                        <a:pt x="204935" y="86591"/>
                      </a:cubicBezTo>
                      <a:cubicBezTo>
                        <a:pt x="205335" y="87453"/>
                        <a:pt x="205811" y="88265"/>
                        <a:pt x="206352" y="89037"/>
                      </a:cubicBezTo>
                      <a:cubicBezTo>
                        <a:pt x="211425" y="97021"/>
                        <a:pt x="222010" y="99365"/>
                        <a:pt x="229994" y="94291"/>
                      </a:cubicBezTo>
                      <a:cubicBezTo>
                        <a:pt x="232363" y="92785"/>
                        <a:pt x="234333" y="90711"/>
                        <a:pt x="235712" y="88265"/>
                      </a:cubicBezTo>
                      <a:lnTo>
                        <a:pt x="236613" y="86977"/>
                      </a:lnTo>
                      <a:lnTo>
                        <a:pt x="236613" y="93287"/>
                      </a:lnTo>
                      <a:lnTo>
                        <a:pt x="229917" y="99468"/>
                      </a:lnTo>
                      <a:cubicBezTo>
                        <a:pt x="218585" y="109769"/>
                        <a:pt x="210086" y="117624"/>
                        <a:pt x="209442" y="126767"/>
                      </a:cubicBezTo>
                      <a:cubicBezTo>
                        <a:pt x="208876" y="135279"/>
                        <a:pt x="215314" y="142644"/>
                        <a:pt x="223826" y="143223"/>
                      </a:cubicBezTo>
                      <a:cubicBezTo>
                        <a:pt x="224315" y="143249"/>
                        <a:pt x="224792" y="143262"/>
                        <a:pt x="225281" y="143249"/>
                      </a:cubicBezTo>
                      <a:cubicBezTo>
                        <a:pt x="232544" y="143584"/>
                        <a:pt x="239433" y="139991"/>
                        <a:pt x="243309" y="133849"/>
                      </a:cubicBezTo>
                      <a:cubicBezTo>
                        <a:pt x="247507" y="125389"/>
                        <a:pt x="249464" y="115989"/>
                        <a:pt x="248975" y="106550"/>
                      </a:cubicBezTo>
                      <a:cubicBezTo>
                        <a:pt x="248975" y="102172"/>
                        <a:pt x="248975" y="96635"/>
                        <a:pt x="248975" y="90582"/>
                      </a:cubicBezTo>
                      <a:cubicBezTo>
                        <a:pt x="253700" y="85213"/>
                        <a:pt x="258014" y="79495"/>
                        <a:pt x="261852" y="73456"/>
                      </a:cubicBezTo>
                      <a:cubicBezTo>
                        <a:pt x="266681" y="65318"/>
                        <a:pt x="270608" y="56690"/>
                        <a:pt x="273569" y="47702"/>
                      </a:cubicBezTo>
                      <a:lnTo>
                        <a:pt x="282197" y="47702"/>
                      </a:lnTo>
                      <a:cubicBezTo>
                        <a:pt x="283614" y="47702"/>
                        <a:pt x="284000" y="47702"/>
                        <a:pt x="283742" y="48861"/>
                      </a:cubicBezTo>
                      <a:cubicBezTo>
                        <a:pt x="280588" y="60425"/>
                        <a:pt x="280317" y="72581"/>
                        <a:pt x="282970" y="84273"/>
                      </a:cubicBezTo>
                      <a:cubicBezTo>
                        <a:pt x="284760" y="91368"/>
                        <a:pt x="290863" y="96544"/>
                        <a:pt x="298164" y="97150"/>
                      </a:cubicBezTo>
                      <a:cubicBezTo>
                        <a:pt x="303972" y="96712"/>
                        <a:pt x="308994" y="92952"/>
                        <a:pt x="311041" y="87492"/>
                      </a:cubicBezTo>
                      <a:cubicBezTo>
                        <a:pt x="311041" y="87492"/>
                        <a:pt x="311686" y="88780"/>
                        <a:pt x="312072" y="89295"/>
                      </a:cubicBezTo>
                      <a:cubicBezTo>
                        <a:pt x="317287" y="97266"/>
                        <a:pt x="327988" y="99506"/>
                        <a:pt x="335958" y="94291"/>
                      </a:cubicBezTo>
                      <a:cubicBezTo>
                        <a:pt x="338212" y="92823"/>
                        <a:pt x="340079" y="90840"/>
                        <a:pt x="341431" y="88522"/>
                      </a:cubicBezTo>
                      <a:cubicBezTo>
                        <a:pt x="342436" y="87209"/>
                        <a:pt x="343298" y="85779"/>
                        <a:pt x="344006" y="84273"/>
                      </a:cubicBezTo>
                      <a:cubicBezTo>
                        <a:pt x="344766" y="91342"/>
                        <a:pt x="350561" y="96815"/>
                        <a:pt x="357656" y="97150"/>
                      </a:cubicBezTo>
                      <a:cubicBezTo>
                        <a:pt x="362292" y="97150"/>
                        <a:pt x="366670" y="95218"/>
                        <a:pt x="370533" y="86848"/>
                      </a:cubicBezTo>
                      <a:cubicBezTo>
                        <a:pt x="370494" y="89398"/>
                        <a:pt x="370752" y="91947"/>
                        <a:pt x="371306" y="94446"/>
                      </a:cubicBezTo>
                      <a:cubicBezTo>
                        <a:pt x="371306" y="95090"/>
                        <a:pt x="372722" y="95862"/>
                        <a:pt x="373753" y="96120"/>
                      </a:cubicBezTo>
                      <a:cubicBezTo>
                        <a:pt x="377036" y="97047"/>
                        <a:pt x="380513" y="97047"/>
                        <a:pt x="383797" y="96120"/>
                      </a:cubicBezTo>
                      <a:cubicBezTo>
                        <a:pt x="384827" y="96120"/>
                        <a:pt x="385728" y="95090"/>
                        <a:pt x="385857" y="92772"/>
                      </a:cubicBezTo>
                      <a:cubicBezTo>
                        <a:pt x="385792" y="84917"/>
                        <a:pt x="386436" y="77075"/>
                        <a:pt x="387788" y="69336"/>
                      </a:cubicBezTo>
                      <a:cubicBezTo>
                        <a:pt x="389089" y="62459"/>
                        <a:pt x="391522" y="55841"/>
                        <a:pt x="394999" y="49763"/>
                      </a:cubicBezTo>
                      <a:cubicBezTo>
                        <a:pt x="394999" y="48346"/>
                        <a:pt x="396545" y="48089"/>
                        <a:pt x="396545" y="49763"/>
                      </a:cubicBezTo>
                      <a:cubicBezTo>
                        <a:pt x="396545" y="51437"/>
                        <a:pt x="396545" y="61094"/>
                        <a:pt x="397961" y="72426"/>
                      </a:cubicBezTo>
                      <a:cubicBezTo>
                        <a:pt x="398193" y="77474"/>
                        <a:pt x="399146" y="82457"/>
                        <a:pt x="400794" y="87235"/>
                      </a:cubicBezTo>
                      <a:cubicBezTo>
                        <a:pt x="402249" y="90415"/>
                        <a:pt x="405558" y="92321"/>
                        <a:pt x="409035" y="91999"/>
                      </a:cubicBezTo>
                      <a:cubicBezTo>
                        <a:pt x="410580" y="91999"/>
                        <a:pt x="414057" y="91999"/>
                        <a:pt x="413671" y="88651"/>
                      </a:cubicBezTo>
                      <a:cubicBezTo>
                        <a:pt x="413800" y="81170"/>
                        <a:pt x="414830" y="73727"/>
                        <a:pt x="416761" y="66503"/>
                      </a:cubicBezTo>
                      <a:cubicBezTo>
                        <a:pt x="418371" y="60309"/>
                        <a:pt x="420521" y="54282"/>
                        <a:pt x="423200" y="48475"/>
                      </a:cubicBezTo>
                      <a:cubicBezTo>
                        <a:pt x="423200" y="47574"/>
                        <a:pt x="423200" y="48475"/>
                        <a:pt x="423200" y="48475"/>
                      </a:cubicBezTo>
                      <a:cubicBezTo>
                        <a:pt x="422466" y="59652"/>
                        <a:pt x="422942" y="70881"/>
                        <a:pt x="424616" y="81955"/>
                      </a:cubicBezTo>
                      <a:cubicBezTo>
                        <a:pt x="427707" y="94832"/>
                        <a:pt x="436463" y="96892"/>
                        <a:pt x="439554" y="96892"/>
                      </a:cubicBezTo>
                      <a:cubicBezTo>
                        <a:pt x="446121" y="96892"/>
                        <a:pt x="451529" y="91870"/>
                        <a:pt x="453332" y="78736"/>
                      </a:cubicBezTo>
                      <a:cubicBezTo>
                        <a:pt x="455135" y="73456"/>
                        <a:pt x="454491" y="71010"/>
                        <a:pt x="452559" y="71010"/>
                      </a:cubicBezTo>
                      <a:close/>
                      <a:moveTo>
                        <a:pt x="177508" y="62897"/>
                      </a:moveTo>
                      <a:cubicBezTo>
                        <a:pt x="177456" y="68769"/>
                        <a:pt x="176143" y="74576"/>
                        <a:pt x="173645" y="79895"/>
                      </a:cubicBezTo>
                      <a:cubicBezTo>
                        <a:pt x="169781" y="87492"/>
                        <a:pt x="161927" y="89939"/>
                        <a:pt x="158450" y="78865"/>
                      </a:cubicBezTo>
                      <a:cubicBezTo>
                        <a:pt x="156724" y="70752"/>
                        <a:pt x="156724" y="62382"/>
                        <a:pt x="158450" y="54269"/>
                      </a:cubicBezTo>
                      <a:cubicBezTo>
                        <a:pt x="159866" y="45513"/>
                        <a:pt x="163729" y="39332"/>
                        <a:pt x="169781" y="39976"/>
                      </a:cubicBezTo>
                      <a:cubicBezTo>
                        <a:pt x="175833" y="40620"/>
                        <a:pt x="178795" y="48475"/>
                        <a:pt x="177508" y="62897"/>
                      </a:cubicBezTo>
                      <a:close/>
                      <a:moveTo>
                        <a:pt x="237643" y="62897"/>
                      </a:moveTo>
                      <a:cubicBezTo>
                        <a:pt x="237385" y="68717"/>
                        <a:pt x="236033" y="74448"/>
                        <a:pt x="233651" y="79766"/>
                      </a:cubicBezTo>
                      <a:cubicBezTo>
                        <a:pt x="229788" y="87492"/>
                        <a:pt x="221804" y="89939"/>
                        <a:pt x="218456" y="78736"/>
                      </a:cubicBezTo>
                      <a:cubicBezTo>
                        <a:pt x="216795" y="71010"/>
                        <a:pt x="216795" y="63026"/>
                        <a:pt x="218456" y="55300"/>
                      </a:cubicBezTo>
                      <a:cubicBezTo>
                        <a:pt x="219873" y="47316"/>
                        <a:pt x="223349" y="39847"/>
                        <a:pt x="229788" y="39847"/>
                      </a:cubicBezTo>
                      <a:cubicBezTo>
                        <a:pt x="236226" y="39847"/>
                        <a:pt x="238416" y="46672"/>
                        <a:pt x="237643" y="63026"/>
                      </a:cubicBezTo>
                      <a:close/>
                      <a:moveTo>
                        <a:pt x="239188" y="107709"/>
                      </a:moveTo>
                      <a:cubicBezTo>
                        <a:pt x="240270" y="116736"/>
                        <a:pt x="238119" y="125852"/>
                        <a:pt x="233136" y="133463"/>
                      </a:cubicBezTo>
                      <a:cubicBezTo>
                        <a:pt x="230303" y="136270"/>
                        <a:pt x="225745" y="136244"/>
                        <a:pt x="222938" y="133411"/>
                      </a:cubicBezTo>
                      <a:cubicBezTo>
                        <a:pt x="220980" y="131428"/>
                        <a:pt x="220336" y="128492"/>
                        <a:pt x="221289" y="125865"/>
                      </a:cubicBezTo>
                      <a:cubicBezTo>
                        <a:pt x="224676" y="115744"/>
                        <a:pt x="230883" y="106808"/>
                        <a:pt x="239188" y="100112"/>
                      </a:cubicBezTo>
                      <a:close/>
                      <a:moveTo>
                        <a:pt x="342204" y="62897"/>
                      </a:moveTo>
                      <a:cubicBezTo>
                        <a:pt x="342088" y="68730"/>
                        <a:pt x="340775" y="74473"/>
                        <a:pt x="338341" y="79766"/>
                      </a:cubicBezTo>
                      <a:cubicBezTo>
                        <a:pt x="334478" y="87492"/>
                        <a:pt x="326494" y="89810"/>
                        <a:pt x="323146" y="78736"/>
                      </a:cubicBezTo>
                      <a:cubicBezTo>
                        <a:pt x="321343" y="70701"/>
                        <a:pt x="321137" y="62395"/>
                        <a:pt x="322502" y="54269"/>
                      </a:cubicBezTo>
                      <a:cubicBezTo>
                        <a:pt x="323918" y="45771"/>
                        <a:pt x="327653" y="39203"/>
                        <a:pt x="333834" y="39847"/>
                      </a:cubicBezTo>
                      <a:cubicBezTo>
                        <a:pt x="340015" y="40491"/>
                        <a:pt x="343363" y="48475"/>
                        <a:pt x="342719" y="63026"/>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4F86C9D0-1D41-15DE-C331-C6DB985FAED3}"/>
                    </a:ext>
                  </a:extLst>
                </p:cNvPr>
                <p:cNvSpPr/>
                <p:nvPr/>
              </p:nvSpPr>
              <p:spPr>
                <a:xfrm>
                  <a:off x="4044617" y="2083150"/>
                  <a:ext cx="121617" cy="47129"/>
                </a:xfrm>
                <a:custGeom>
                  <a:avLst/>
                  <a:gdLst>
                    <a:gd name="connsiteX0" fmla="*/ 121190 w 121617"/>
                    <a:gd name="connsiteY0" fmla="*/ 23469 h 47129"/>
                    <a:gd name="connsiteX1" fmla="*/ 114417 w 121617"/>
                    <a:gd name="connsiteY1" fmla="*/ 32045 h 47129"/>
                    <a:gd name="connsiteX2" fmla="*/ 113721 w 121617"/>
                    <a:gd name="connsiteY2" fmla="*/ 32097 h 47129"/>
                    <a:gd name="connsiteX3" fmla="*/ 113721 w 121617"/>
                    <a:gd name="connsiteY3" fmla="*/ 14713 h 47129"/>
                    <a:gd name="connsiteX4" fmla="*/ 121242 w 121617"/>
                    <a:gd name="connsiteY4" fmla="*/ 22890 h 47129"/>
                    <a:gd name="connsiteX5" fmla="*/ 121190 w 121617"/>
                    <a:gd name="connsiteY5" fmla="*/ 23469 h 47129"/>
                    <a:gd name="connsiteX6" fmla="*/ 111275 w 121617"/>
                    <a:gd name="connsiteY6" fmla="*/ 7373 h 47129"/>
                    <a:gd name="connsiteX7" fmla="*/ 111275 w 121617"/>
                    <a:gd name="connsiteY7" fmla="*/ 39565 h 47129"/>
                    <a:gd name="connsiteX8" fmla="*/ 111275 w 121617"/>
                    <a:gd name="connsiteY8" fmla="*/ 39565 h 47129"/>
                    <a:gd name="connsiteX9" fmla="*/ 103807 w 121617"/>
                    <a:gd name="connsiteY9" fmla="*/ 47034 h 47129"/>
                    <a:gd name="connsiteX10" fmla="*/ 7101 w 121617"/>
                    <a:gd name="connsiteY10" fmla="*/ 47034 h 47129"/>
                    <a:gd name="connsiteX11" fmla="*/ -368 w 121617"/>
                    <a:gd name="connsiteY11" fmla="*/ 39565 h 47129"/>
                    <a:gd name="connsiteX12" fmla="*/ -368 w 121617"/>
                    <a:gd name="connsiteY12" fmla="*/ 39565 h 47129"/>
                    <a:gd name="connsiteX13" fmla="*/ -368 w 121617"/>
                    <a:gd name="connsiteY13" fmla="*/ 7373 h 47129"/>
                    <a:gd name="connsiteX14" fmla="*/ 7101 w 121617"/>
                    <a:gd name="connsiteY14" fmla="*/ -96 h 47129"/>
                    <a:gd name="connsiteX15" fmla="*/ 103807 w 121617"/>
                    <a:gd name="connsiteY15" fmla="*/ -96 h 47129"/>
                    <a:gd name="connsiteX16" fmla="*/ 111275 w 121617"/>
                    <a:gd name="connsiteY16" fmla="*/ 7373 h 47129"/>
                    <a:gd name="connsiteX17" fmla="*/ 7101 w 121617"/>
                    <a:gd name="connsiteY17" fmla="*/ 2351 h 47129"/>
                    <a:gd name="connsiteX18" fmla="*/ 2078 w 121617"/>
                    <a:gd name="connsiteY18" fmla="*/ 7373 h 47129"/>
                    <a:gd name="connsiteX19" fmla="*/ 2078 w 121617"/>
                    <a:gd name="connsiteY19" fmla="*/ 39565 h 47129"/>
                    <a:gd name="connsiteX20" fmla="*/ 7101 w 121617"/>
                    <a:gd name="connsiteY20" fmla="*/ 44459 h 47129"/>
                    <a:gd name="connsiteX21" fmla="*/ 103807 w 121617"/>
                    <a:gd name="connsiteY21" fmla="*/ 44459 h 47129"/>
                    <a:gd name="connsiteX22" fmla="*/ 108828 w 121617"/>
                    <a:gd name="connsiteY22" fmla="*/ 39565 h 47129"/>
                    <a:gd name="connsiteX23" fmla="*/ 108828 w 121617"/>
                    <a:gd name="connsiteY23" fmla="*/ 7373 h 47129"/>
                    <a:gd name="connsiteX24" fmla="*/ 103807 w 121617"/>
                    <a:gd name="connsiteY24" fmla="*/ 2351 h 47129"/>
                    <a:gd name="connsiteX25" fmla="*/ 4654 w 121617"/>
                    <a:gd name="connsiteY25" fmla="*/ 7373 h 47129"/>
                    <a:gd name="connsiteX26" fmla="*/ 4654 w 121617"/>
                    <a:gd name="connsiteY26" fmla="*/ 39565 h 47129"/>
                    <a:gd name="connsiteX27" fmla="*/ 6830 w 121617"/>
                    <a:gd name="connsiteY27" fmla="*/ 42012 h 47129"/>
                    <a:gd name="connsiteX28" fmla="*/ 7101 w 121617"/>
                    <a:gd name="connsiteY28" fmla="*/ 42012 h 47129"/>
                    <a:gd name="connsiteX29" fmla="*/ 103807 w 121617"/>
                    <a:gd name="connsiteY29" fmla="*/ 42012 h 47129"/>
                    <a:gd name="connsiteX30" fmla="*/ 106253 w 121617"/>
                    <a:gd name="connsiteY30" fmla="*/ 39836 h 47129"/>
                    <a:gd name="connsiteX31" fmla="*/ 106253 w 121617"/>
                    <a:gd name="connsiteY31" fmla="*/ 39565 h 47129"/>
                    <a:gd name="connsiteX32" fmla="*/ 106253 w 121617"/>
                    <a:gd name="connsiteY32" fmla="*/ 7373 h 47129"/>
                    <a:gd name="connsiteX33" fmla="*/ 103935 w 121617"/>
                    <a:gd name="connsiteY33" fmla="*/ 4798 h 47129"/>
                    <a:gd name="connsiteX34" fmla="*/ 103807 w 121617"/>
                    <a:gd name="connsiteY34" fmla="*/ 4798 h 47129"/>
                    <a:gd name="connsiteX35" fmla="*/ 7101 w 121617"/>
                    <a:gd name="connsiteY35" fmla="*/ 4798 h 47129"/>
                    <a:gd name="connsiteX36" fmla="*/ 5298 w 121617"/>
                    <a:gd name="connsiteY36" fmla="*/ 7373 h 4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617" h="47129">
                      <a:moveTo>
                        <a:pt x="121190" y="23469"/>
                      </a:moveTo>
                      <a:cubicBezTo>
                        <a:pt x="121693" y="27706"/>
                        <a:pt x="118653" y="31543"/>
                        <a:pt x="114417" y="32045"/>
                      </a:cubicBezTo>
                      <a:cubicBezTo>
                        <a:pt x="114185" y="32071"/>
                        <a:pt x="113953" y="32097"/>
                        <a:pt x="113721" y="32097"/>
                      </a:cubicBezTo>
                      <a:lnTo>
                        <a:pt x="113721" y="14713"/>
                      </a:lnTo>
                      <a:cubicBezTo>
                        <a:pt x="118061" y="14893"/>
                        <a:pt x="121422" y="18563"/>
                        <a:pt x="121242" y="22890"/>
                      </a:cubicBezTo>
                      <a:cubicBezTo>
                        <a:pt x="121229" y="23083"/>
                        <a:pt x="121216" y="23276"/>
                        <a:pt x="121190" y="23469"/>
                      </a:cubicBezTo>
                      <a:close/>
                      <a:moveTo>
                        <a:pt x="111275" y="7373"/>
                      </a:moveTo>
                      <a:lnTo>
                        <a:pt x="111275" y="39565"/>
                      </a:lnTo>
                      <a:lnTo>
                        <a:pt x="111275" y="39565"/>
                      </a:lnTo>
                      <a:cubicBezTo>
                        <a:pt x="111275" y="43686"/>
                        <a:pt x="107927" y="47034"/>
                        <a:pt x="103807" y="47034"/>
                      </a:cubicBezTo>
                      <a:lnTo>
                        <a:pt x="7101" y="47034"/>
                      </a:lnTo>
                      <a:cubicBezTo>
                        <a:pt x="2980" y="47034"/>
                        <a:pt x="-368" y="43686"/>
                        <a:pt x="-368" y="39565"/>
                      </a:cubicBezTo>
                      <a:lnTo>
                        <a:pt x="-368" y="39565"/>
                      </a:lnTo>
                      <a:lnTo>
                        <a:pt x="-368" y="7373"/>
                      </a:lnTo>
                      <a:cubicBezTo>
                        <a:pt x="-368" y="3252"/>
                        <a:pt x="2980" y="-96"/>
                        <a:pt x="7101" y="-96"/>
                      </a:cubicBezTo>
                      <a:lnTo>
                        <a:pt x="103807" y="-96"/>
                      </a:lnTo>
                      <a:cubicBezTo>
                        <a:pt x="107927" y="-96"/>
                        <a:pt x="111275" y="3252"/>
                        <a:pt x="111275" y="7373"/>
                      </a:cubicBezTo>
                      <a:close/>
                      <a:moveTo>
                        <a:pt x="7101" y="2351"/>
                      </a:moveTo>
                      <a:cubicBezTo>
                        <a:pt x="4332" y="2351"/>
                        <a:pt x="2078" y="4604"/>
                        <a:pt x="2078" y="7373"/>
                      </a:cubicBezTo>
                      <a:lnTo>
                        <a:pt x="2078" y="39565"/>
                      </a:lnTo>
                      <a:cubicBezTo>
                        <a:pt x="2143" y="42282"/>
                        <a:pt x="4371" y="44459"/>
                        <a:pt x="7101" y="44459"/>
                      </a:cubicBezTo>
                      <a:lnTo>
                        <a:pt x="103807" y="44459"/>
                      </a:lnTo>
                      <a:cubicBezTo>
                        <a:pt x="106536" y="44459"/>
                        <a:pt x="108764" y="42282"/>
                        <a:pt x="108828" y="39565"/>
                      </a:cubicBezTo>
                      <a:lnTo>
                        <a:pt x="108828" y="7373"/>
                      </a:lnTo>
                      <a:cubicBezTo>
                        <a:pt x="108828" y="4604"/>
                        <a:pt x="106575" y="2351"/>
                        <a:pt x="103807" y="2351"/>
                      </a:cubicBezTo>
                      <a:close/>
                      <a:moveTo>
                        <a:pt x="4654" y="7373"/>
                      </a:moveTo>
                      <a:lnTo>
                        <a:pt x="4654" y="39565"/>
                      </a:lnTo>
                      <a:cubicBezTo>
                        <a:pt x="4577" y="40840"/>
                        <a:pt x="5555" y="41935"/>
                        <a:pt x="6830" y="42012"/>
                      </a:cubicBezTo>
                      <a:cubicBezTo>
                        <a:pt x="6920" y="42012"/>
                        <a:pt x="7010" y="42012"/>
                        <a:pt x="7101" y="42012"/>
                      </a:cubicBezTo>
                      <a:lnTo>
                        <a:pt x="103807" y="42012"/>
                      </a:lnTo>
                      <a:cubicBezTo>
                        <a:pt x="105082" y="42089"/>
                        <a:pt x="106176" y="41111"/>
                        <a:pt x="106253" y="39836"/>
                      </a:cubicBezTo>
                      <a:cubicBezTo>
                        <a:pt x="106253" y="39746"/>
                        <a:pt x="106253" y="39655"/>
                        <a:pt x="106253" y="39565"/>
                      </a:cubicBezTo>
                      <a:lnTo>
                        <a:pt x="106253" y="7373"/>
                      </a:lnTo>
                      <a:cubicBezTo>
                        <a:pt x="106330" y="6021"/>
                        <a:pt x="105287" y="4875"/>
                        <a:pt x="103935" y="4798"/>
                      </a:cubicBezTo>
                      <a:cubicBezTo>
                        <a:pt x="103896" y="4798"/>
                        <a:pt x="103845" y="4798"/>
                        <a:pt x="103807" y="4798"/>
                      </a:cubicBezTo>
                      <a:lnTo>
                        <a:pt x="7101" y="4798"/>
                      </a:lnTo>
                      <a:cubicBezTo>
                        <a:pt x="5954" y="5107"/>
                        <a:pt x="5195" y="6188"/>
                        <a:pt x="5298" y="7373"/>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3B07B680-722B-37B6-3850-D4A44F2A7837}"/>
                    </a:ext>
                  </a:extLst>
                </p:cNvPr>
                <p:cNvSpPr/>
                <p:nvPr/>
              </p:nvSpPr>
              <p:spPr>
                <a:xfrm>
                  <a:off x="3958599" y="2083150"/>
                  <a:ext cx="59491" cy="44554"/>
                </a:xfrm>
                <a:custGeom>
                  <a:avLst/>
                  <a:gdLst>
                    <a:gd name="connsiteX0" fmla="*/ 29378 w 59491"/>
                    <a:gd name="connsiteY0" fmla="*/ -96 h 44554"/>
                    <a:gd name="connsiteX1" fmla="*/ 59123 w 59491"/>
                    <a:gd name="connsiteY1" fmla="*/ 11493 h 44554"/>
                    <a:gd name="connsiteX2" fmla="*/ 55131 w 59491"/>
                    <a:gd name="connsiteY2" fmla="*/ 15872 h 44554"/>
                    <a:gd name="connsiteX3" fmla="*/ 3624 w 59491"/>
                    <a:gd name="connsiteY3" fmla="*/ 15872 h 44554"/>
                    <a:gd name="connsiteX4" fmla="*/ -368 w 59491"/>
                    <a:gd name="connsiteY4" fmla="*/ 11493 h 44554"/>
                    <a:gd name="connsiteX5" fmla="*/ 29378 w 59491"/>
                    <a:gd name="connsiteY5" fmla="*/ -96 h 44554"/>
                    <a:gd name="connsiteX6" fmla="*/ 29378 w 59491"/>
                    <a:gd name="connsiteY6" fmla="*/ 15228 h 44554"/>
                    <a:gd name="connsiteX7" fmla="*/ 49079 w 59491"/>
                    <a:gd name="connsiteY7" fmla="*/ 22568 h 44554"/>
                    <a:gd name="connsiteX8" fmla="*/ 44830 w 59491"/>
                    <a:gd name="connsiteY8" fmla="*/ 27332 h 44554"/>
                    <a:gd name="connsiteX9" fmla="*/ 13925 w 59491"/>
                    <a:gd name="connsiteY9" fmla="*/ 27332 h 44554"/>
                    <a:gd name="connsiteX10" fmla="*/ 9676 w 59491"/>
                    <a:gd name="connsiteY10" fmla="*/ 22568 h 44554"/>
                    <a:gd name="connsiteX11" fmla="*/ 29378 w 59491"/>
                    <a:gd name="connsiteY11" fmla="*/ 15228 h 44554"/>
                    <a:gd name="connsiteX12" fmla="*/ 29378 w 59491"/>
                    <a:gd name="connsiteY12" fmla="*/ 30423 h 44554"/>
                    <a:gd name="connsiteX13" fmla="*/ 38906 w 59491"/>
                    <a:gd name="connsiteY13" fmla="*/ 33899 h 44554"/>
                    <a:gd name="connsiteX14" fmla="*/ 29378 w 59491"/>
                    <a:gd name="connsiteY14" fmla="*/ 44459 h 44554"/>
                    <a:gd name="connsiteX15" fmla="*/ 19849 w 59491"/>
                    <a:gd name="connsiteY15" fmla="*/ 33899 h 44554"/>
                    <a:gd name="connsiteX16" fmla="*/ 29378 w 59491"/>
                    <a:gd name="connsiteY16" fmla="*/ 30423 h 4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491" h="44554">
                      <a:moveTo>
                        <a:pt x="29378" y="-96"/>
                      </a:moveTo>
                      <a:cubicBezTo>
                        <a:pt x="40349" y="110"/>
                        <a:pt x="50895" y="4218"/>
                        <a:pt x="59123" y="11493"/>
                      </a:cubicBezTo>
                      <a:lnTo>
                        <a:pt x="55131" y="15872"/>
                      </a:lnTo>
                      <a:cubicBezTo>
                        <a:pt x="40259" y="3317"/>
                        <a:pt x="18497" y="3317"/>
                        <a:pt x="3624" y="15872"/>
                      </a:cubicBezTo>
                      <a:lnTo>
                        <a:pt x="-368" y="11493"/>
                      </a:lnTo>
                      <a:cubicBezTo>
                        <a:pt x="7860" y="4218"/>
                        <a:pt x="18407" y="110"/>
                        <a:pt x="29378" y="-96"/>
                      </a:cubicBezTo>
                      <a:close/>
                      <a:moveTo>
                        <a:pt x="29378" y="15228"/>
                      </a:moveTo>
                      <a:cubicBezTo>
                        <a:pt x="36589" y="15344"/>
                        <a:pt x="43555" y="17932"/>
                        <a:pt x="49079" y="22568"/>
                      </a:cubicBezTo>
                      <a:lnTo>
                        <a:pt x="44830" y="27332"/>
                      </a:lnTo>
                      <a:cubicBezTo>
                        <a:pt x="35855" y="19954"/>
                        <a:pt x="22901" y="19954"/>
                        <a:pt x="13925" y="27332"/>
                      </a:cubicBezTo>
                      <a:lnTo>
                        <a:pt x="9676" y="22568"/>
                      </a:lnTo>
                      <a:cubicBezTo>
                        <a:pt x="15200" y="17932"/>
                        <a:pt x="22166" y="15344"/>
                        <a:pt x="29378" y="15228"/>
                      </a:cubicBezTo>
                      <a:close/>
                      <a:moveTo>
                        <a:pt x="29378" y="30423"/>
                      </a:moveTo>
                      <a:cubicBezTo>
                        <a:pt x="32854" y="30500"/>
                        <a:pt x="36202" y="31723"/>
                        <a:pt x="38906" y="33899"/>
                      </a:cubicBezTo>
                      <a:lnTo>
                        <a:pt x="29378" y="44459"/>
                      </a:lnTo>
                      <a:lnTo>
                        <a:pt x="19849" y="33899"/>
                      </a:lnTo>
                      <a:cubicBezTo>
                        <a:pt x="22553" y="31723"/>
                        <a:pt x="25901" y="30500"/>
                        <a:pt x="29378" y="30423"/>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537A2EBB-F867-545B-37DC-17D82B789939}"/>
                    </a:ext>
                  </a:extLst>
                </p:cNvPr>
                <p:cNvSpPr/>
                <p:nvPr/>
              </p:nvSpPr>
              <p:spPr>
                <a:xfrm>
                  <a:off x="2397783" y="2442031"/>
                  <a:ext cx="1860075" cy="2446"/>
                </a:xfrm>
                <a:custGeom>
                  <a:avLst/>
                  <a:gdLst>
                    <a:gd name="connsiteX0" fmla="*/ 0 w 1860075"/>
                    <a:gd name="connsiteY0" fmla="*/ 0 h 2446"/>
                    <a:gd name="connsiteX1" fmla="*/ 1860076 w 1860075"/>
                    <a:gd name="connsiteY1" fmla="*/ 0 h 2446"/>
                    <a:gd name="connsiteX2" fmla="*/ 1860076 w 1860075"/>
                    <a:gd name="connsiteY2" fmla="*/ 2447 h 2446"/>
                    <a:gd name="connsiteX3" fmla="*/ 0 w 1860075"/>
                    <a:gd name="connsiteY3" fmla="*/ 2447 h 2446"/>
                  </a:gdLst>
                  <a:ahLst/>
                  <a:cxnLst>
                    <a:cxn ang="0">
                      <a:pos x="connsiteX0" y="connsiteY0"/>
                    </a:cxn>
                    <a:cxn ang="0">
                      <a:pos x="connsiteX1" y="connsiteY1"/>
                    </a:cxn>
                    <a:cxn ang="0">
                      <a:pos x="connsiteX2" y="connsiteY2"/>
                    </a:cxn>
                    <a:cxn ang="0">
                      <a:pos x="connsiteX3" y="connsiteY3"/>
                    </a:cxn>
                  </a:cxnLst>
                  <a:rect l="l" t="t" r="r" b="b"/>
                  <a:pathLst>
                    <a:path w="1860075" h="2446">
                      <a:moveTo>
                        <a:pt x="0" y="0"/>
                      </a:moveTo>
                      <a:lnTo>
                        <a:pt x="1860076" y="0"/>
                      </a:lnTo>
                      <a:lnTo>
                        <a:pt x="1860076" y="2447"/>
                      </a:lnTo>
                      <a:lnTo>
                        <a:pt x="0" y="2447"/>
                      </a:lnTo>
                      <a:close/>
                    </a:path>
                  </a:pathLst>
                </a:custGeom>
                <a:solidFill>
                  <a:srgbClr val="DADEEA"/>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8A467EDC-5E52-F831-9210-63ADCC8DD36D}"/>
                    </a:ext>
                  </a:extLst>
                </p:cNvPr>
                <p:cNvSpPr/>
                <p:nvPr/>
              </p:nvSpPr>
              <p:spPr>
                <a:xfrm>
                  <a:off x="2456760" y="2249778"/>
                  <a:ext cx="118982" cy="104174"/>
                </a:xfrm>
                <a:custGeom>
                  <a:avLst/>
                  <a:gdLst>
                    <a:gd name="connsiteX0" fmla="*/ 67622 w 118982"/>
                    <a:gd name="connsiteY0" fmla="*/ 4926 h 104174"/>
                    <a:gd name="connsiteX1" fmla="*/ 73932 w 118982"/>
                    <a:gd name="connsiteY1" fmla="*/ 7502 h 104174"/>
                    <a:gd name="connsiteX2" fmla="*/ 79083 w 118982"/>
                    <a:gd name="connsiteY2" fmla="*/ 12652 h 104174"/>
                    <a:gd name="connsiteX3" fmla="*/ 96209 w 118982"/>
                    <a:gd name="connsiteY3" fmla="*/ 19735 h 104174"/>
                    <a:gd name="connsiteX4" fmla="*/ 98140 w 118982"/>
                    <a:gd name="connsiteY4" fmla="*/ 19735 h 104174"/>
                    <a:gd name="connsiteX5" fmla="*/ 113078 w 118982"/>
                    <a:gd name="connsiteY5" fmla="*/ 34672 h 104174"/>
                    <a:gd name="connsiteX6" fmla="*/ 113078 w 118982"/>
                    <a:gd name="connsiteY6" fmla="*/ 84248 h 104174"/>
                    <a:gd name="connsiteX7" fmla="*/ 108700 w 118982"/>
                    <a:gd name="connsiteY7" fmla="*/ 94807 h 104174"/>
                    <a:gd name="connsiteX8" fmla="*/ 98269 w 118982"/>
                    <a:gd name="connsiteY8" fmla="*/ 99057 h 104174"/>
                    <a:gd name="connsiteX9" fmla="*/ 18818 w 118982"/>
                    <a:gd name="connsiteY9" fmla="*/ 99057 h 104174"/>
                    <a:gd name="connsiteX10" fmla="*/ 4010 w 118982"/>
                    <a:gd name="connsiteY10" fmla="*/ 84506 h 104174"/>
                    <a:gd name="connsiteX11" fmla="*/ 4010 w 118982"/>
                    <a:gd name="connsiteY11" fmla="*/ 84248 h 104174"/>
                    <a:gd name="connsiteX12" fmla="*/ 4010 w 118982"/>
                    <a:gd name="connsiteY12" fmla="*/ 34672 h 104174"/>
                    <a:gd name="connsiteX13" fmla="*/ 18947 w 118982"/>
                    <a:gd name="connsiteY13" fmla="*/ 19735 h 104174"/>
                    <a:gd name="connsiteX14" fmla="*/ 21008 w 118982"/>
                    <a:gd name="connsiteY14" fmla="*/ 19735 h 104174"/>
                    <a:gd name="connsiteX15" fmla="*/ 38005 w 118982"/>
                    <a:gd name="connsiteY15" fmla="*/ 12652 h 104174"/>
                    <a:gd name="connsiteX16" fmla="*/ 43156 w 118982"/>
                    <a:gd name="connsiteY16" fmla="*/ 7502 h 104174"/>
                    <a:gd name="connsiteX17" fmla="*/ 49594 w 118982"/>
                    <a:gd name="connsiteY17" fmla="*/ 4926 h 104174"/>
                    <a:gd name="connsiteX18" fmla="*/ 67751 w 118982"/>
                    <a:gd name="connsiteY18" fmla="*/ 4926 h 104174"/>
                    <a:gd name="connsiteX19" fmla="*/ 67751 w 118982"/>
                    <a:gd name="connsiteY19" fmla="*/ -96 h 104174"/>
                    <a:gd name="connsiteX20" fmla="*/ 49594 w 118982"/>
                    <a:gd name="connsiteY20" fmla="*/ -96 h 104174"/>
                    <a:gd name="connsiteX21" fmla="*/ 39679 w 118982"/>
                    <a:gd name="connsiteY21" fmla="*/ 4025 h 104174"/>
                    <a:gd name="connsiteX22" fmla="*/ 34400 w 118982"/>
                    <a:gd name="connsiteY22" fmla="*/ 9176 h 104174"/>
                    <a:gd name="connsiteX23" fmla="*/ 21523 w 118982"/>
                    <a:gd name="connsiteY23" fmla="*/ 14842 h 104174"/>
                    <a:gd name="connsiteX24" fmla="*/ 19462 w 118982"/>
                    <a:gd name="connsiteY24" fmla="*/ 14842 h 104174"/>
                    <a:gd name="connsiteX25" fmla="*/ -368 w 118982"/>
                    <a:gd name="connsiteY25" fmla="*/ 34672 h 104174"/>
                    <a:gd name="connsiteX26" fmla="*/ -368 w 118982"/>
                    <a:gd name="connsiteY26" fmla="*/ 84248 h 104174"/>
                    <a:gd name="connsiteX27" fmla="*/ 19462 w 118982"/>
                    <a:gd name="connsiteY27" fmla="*/ 104079 h 104174"/>
                    <a:gd name="connsiteX28" fmla="*/ 98913 w 118982"/>
                    <a:gd name="connsiteY28" fmla="*/ 104079 h 104174"/>
                    <a:gd name="connsiteX29" fmla="*/ 118615 w 118982"/>
                    <a:gd name="connsiteY29" fmla="*/ 84377 h 104174"/>
                    <a:gd name="connsiteX30" fmla="*/ 118615 w 118982"/>
                    <a:gd name="connsiteY30" fmla="*/ 84248 h 104174"/>
                    <a:gd name="connsiteX31" fmla="*/ 118615 w 118982"/>
                    <a:gd name="connsiteY31" fmla="*/ 34672 h 104174"/>
                    <a:gd name="connsiteX32" fmla="*/ 98785 w 118982"/>
                    <a:gd name="connsiteY32" fmla="*/ 14842 h 104174"/>
                    <a:gd name="connsiteX33" fmla="*/ 96853 w 118982"/>
                    <a:gd name="connsiteY33" fmla="*/ 14842 h 104174"/>
                    <a:gd name="connsiteX34" fmla="*/ 83332 w 118982"/>
                    <a:gd name="connsiteY34" fmla="*/ 9176 h 104174"/>
                    <a:gd name="connsiteX35" fmla="*/ 78181 w 118982"/>
                    <a:gd name="connsiteY35" fmla="*/ 4025 h 104174"/>
                    <a:gd name="connsiteX36" fmla="*/ 68266 w 118982"/>
                    <a:gd name="connsiteY36" fmla="*/ -96 h 10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8982" h="104174">
                      <a:moveTo>
                        <a:pt x="67622" y="4926"/>
                      </a:moveTo>
                      <a:cubicBezTo>
                        <a:pt x="69991" y="4900"/>
                        <a:pt x="72258" y="5828"/>
                        <a:pt x="73932" y="7502"/>
                      </a:cubicBezTo>
                      <a:lnTo>
                        <a:pt x="79083" y="12652"/>
                      </a:lnTo>
                      <a:cubicBezTo>
                        <a:pt x="83615" y="17211"/>
                        <a:pt x="89783" y="19773"/>
                        <a:pt x="96209" y="19735"/>
                      </a:cubicBezTo>
                      <a:lnTo>
                        <a:pt x="98140" y="19735"/>
                      </a:lnTo>
                      <a:cubicBezTo>
                        <a:pt x="106394" y="19735"/>
                        <a:pt x="113078" y="26418"/>
                        <a:pt x="113078" y="34672"/>
                      </a:cubicBezTo>
                      <a:lnTo>
                        <a:pt x="113078" y="84248"/>
                      </a:lnTo>
                      <a:cubicBezTo>
                        <a:pt x="113091" y="88214"/>
                        <a:pt x="111520" y="92013"/>
                        <a:pt x="108700" y="94807"/>
                      </a:cubicBezTo>
                      <a:cubicBezTo>
                        <a:pt x="105893" y="97512"/>
                        <a:pt x="102158" y="99031"/>
                        <a:pt x="98269" y="99057"/>
                      </a:cubicBezTo>
                      <a:lnTo>
                        <a:pt x="18818" y="99057"/>
                      </a:lnTo>
                      <a:cubicBezTo>
                        <a:pt x="10706" y="99134"/>
                        <a:pt x="4087" y="92618"/>
                        <a:pt x="4010" y="84506"/>
                      </a:cubicBezTo>
                      <a:cubicBezTo>
                        <a:pt x="4010" y="84416"/>
                        <a:pt x="4010" y="84338"/>
                        <a:pt x="4010" y="84248"/>
                      </a:cubicBezTo>
                      <a:lnTo>
                        <a:pt x="4010" y="34672"/>
                      </a:lnTo>
                      <a:cubicBezTo>
                        <a:pt x="4010" y="26418"/>
                        <a:pt x="10693" y="19735"/>
                        <a:pt x="18947" y="19735"/>
                      </a:cubicBezTo>
                      <a:lnTo>
                        <a:pt x="21008" y="19735"/>
                      </a:lnTo>
                      <a:cubicBezTo>
                        <a:pt x="27395" y="19748"/>
                        <a:pt x="33524" y="17198"/>
                        <a:pt x="38005" y="12652"/>
                      </a:cubicBezTo>
                      <a:lnTo>
                        <a:pt x="43156" y="7502"/>
                      </a:lnTo>
                      <a:cubicBezTo>
                        <a:pt x="44869" y="5815"/>
                        <a:pt x="47186" y="4888"/>
                        <a:pt x="49594" y="4926"/>
                      </a:cubicBezTo>
                      <a:lnTo>
                        <a:pt x="67751" y="4926"/>
                      </a:lnTo>
                      <a:moveTo>
                        <a:pt x="67751" y="-96"/>
                      </a:moveTo>
                      <a:lnTo>
                        <a:pt x="49594" y="-96"/>
                      </a:lnTo>
                      <a:cubicBezTo>
                        <a:pt x="45873" y="-83"/>
                        <a:pt x="42319" y="1398"/>
                        <a:pt x="39679" y="4025"/>
                      </a:cubicBezTo>
                      <a:lnTo>
                        <a:pt x="34400" y="9176"/>
                      </a:lnTo>
                      <a:cubicBezTo>
                        <a:pt x="31013" y="12665"/>
                        <a:pt x="26390" y="14700"/>
                        <a:pt x="21523" y="14842"/>
                      </a:cubicBezTo>
                      <a:lnTo>
                        <a:pt x="19462" y="14842"/>
                      </a:lnTo>
                      <a:cubicBezTo>
                        <a:pt x="8504" y="14842"/>
                        <a:pt x="-368" y="23714"/>
                        <a:pt x="-368" y="34672"/>
                      </a:cubicBezTo>
                      <a:lnTo>
                        <a:pt x="-368" y="84248"/>
                      </a:lnTo>
                      <a:cubicBezTo>
                        <a:pt x="-368" y="95207"/>
                        <a:pt x="8504" y="104079"/>
                        <a:pt x="19462" y="104079"/>
                      </a:cubicBezTo>
                      <a:lnTo>
                        <a:pt x="98913" y="104079"/>
                      </a:lnTo>
                      <a:cubicBezTo>
                        <a:pt x="109794" y="104079"/>
                        <a:pt x="118615" y="95258"/>
                        <a:pt x="118615" y="84377"/>
                      </a:cubicBezTo>
                      <a:cubicBezTo>
                        <a:pt x="118615" y="84338"/>
                        <a:pt x="118615" y="84287"/>
                        <a:pt x="118615" y="84248"/>
                      </a:cubicBezTo>
                      <a:lnTo>
                        <a:pt x="118615" y="34672"/>
                      </a:lnTo>
                      <a:cubicBezTo>
                        <a:pt x="118615" y="23714"/>
                        <a:pt x="109743" y="14842"/>
                        <a:pt x="98785" y="14842"/>
                      </a:cubicBezTo>
                      <a:lnTo>
                        <a:pt x="96853" y="14842"/>
                      </a:lnTo>
                      <a:cubicBezTo>
                        <a:pt x="91766" y="14829"/>
                        <a:pt x="86899" y="12794"/>
                        <a:pt x="83332" y="9176"/>
                      </a:cubicBezTo>
                      <a:lnTo>
                        <a:pt x="78181" y="4025"/>
                      </a:lnTo>
                      <a:cubicBezTo>
                        <a:pt x="75529" y="1424"/>
                        <a:pt x="71975" y="-44"/>
                        <a:pt x="68266" y="-96"/>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765EAFBE-9F54-451B-DF25-D9D7B09F81CF}"/>
                    </a:ext>
                  </a:extLst>
                </p:cNvPr>
                <p:cNvSpPr/>
                <p:nvPr/>
              </p:nvSpPr>
              <p:spPr>
                <a:xfrm>
                  <a:off x="2485862" y="2277077"/>
                  <a:ext cx="59491" cy="59491"/>
                </a:xfrm>
                <a:custGeom>
                  <a:avLst/>
                  <a:gdLst>
                    <a:gd name="connsiteX0" fmla="*/ 29378 w 59491"/>
                    <a:gd name="connsiteY0" fmla="*/ 4926 h 59491"/>
                    <a:gd name="connsiteX1" fmla="*/ 54359 w 59491"/>
                    <a:gd name="connsiteY1" fmla="*/ 29650 h 59491"/>
                    <a:gd name="connsiteX2" fmla="*/ 29635 w 59491"/>
                    <a:gd name="connsiteY2" fmla="*/ 54631 h 59491"/>
                    <a:gd name="connsiteX3" fmla="*/ 4654 w 59491"/>
                    <a:gd name="connsiteY3" fmla="*/ 29908 h 59491"/>
                    <a:gd name="connsiteX4" fmla="*/ 4654 w 59491"/>
                    <a:gd name="connsiteY4" fmla="*/ 29650 h 59491"/>
                    <a:gd name="connsiteX5" fmla="*/ 29378 w 59491"/>
                    <a:gd name="connsiteY5" fmla="*/ 4926 h 59491"/>
                    <a:gd name="connsiteX6" fmla="*/ 29378 w 59491"/>
                    <a:gd name="connsiteY6" fmla="*/ -96 h 59491"/>
                    <a:gd name="connsiteX7" fmla="*/ -368 w 59491"/>
                    <a:gd name="connsiteY7" fmla="*/ 29650 h 59491"/>
                    <a:gd name="connsiteX8" fmla="*/ 29378 w 59491"/>
                    <a:gd name="connsiteY8" fmla="*/ 59396 h 59491"/>
                    <a:gd name="connsiteX9" fmla="*/ 59123 w 59491"/>
                    <a:gd name="connsiteY9" fmla="*/ 29650 h 59491"/>
                    <a:gd name="connsiteX10" fmla="*/ 29378 w 59491"/>
                    <a:gd name="connsiteY10" fmla="*/ -96 h 5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91" h="59491">
                      <a:moveTo>
                        <a:pt x="29378" y="4926"/>
                      </a:moveTo>
                      <a:cubicBezTo>
                        <a:pt x="43104" y="4849"/>
                        <a:pt x="54281" y="15923"/>
                        <a:pt x="54359" y="29650"/>
                      </a:cubicBezTo>
                      <a:cubicBezTo>
                        <a:pt x="54423" y="43377"/>
                        <a:pt x="43362" y="54554"/>
                        <a:pt x="29635" y="54631"/>
                      </a:cubicBezTo>
                      <a:cubicBezTo>
                        <a:pt x="15908" y="54696"/>
                        <a:pt x="4718" y="43634"/>
                        <a:pt x="4654" y="29908"/>
                      </a:cubicBezTo>
                      <a:cubicBezTo>
                        <a:pt x="4654" y="29817"/>
                        <a:pt x="4654" y="29740"/>
                        <a:pt x="4654" y="29650"/>
                      </a:cubicBezTo>
                      <a:cubicBezTo>
                        <a:pt x="4718" y="16026"/>
                        <a:pt x="15754" y="4991"/>
                        <a:pt x="29378" y="4926"/>
                      </a:cubicBezTo>
                      <a:moveTo>
                        <a:pt x="29378" y="-96"/>
                      </a:moveTo>
                      <a:cubicBezTo>
                        <a:pt x="12947" y="-96"/>
                        <a:pt x="-368" y="13219"/>
                        <a:pt x="-368" y="29650"/>
                      </a:cubicBezTo>
                      <a:cubicBezTo>
                        <a:pt x="-368" y="46081"/>
                        <a:pt x="12947" y="59396"/>
                        <a:pt x="29378" y="59396"/>
                      </a:cubicBezTo>
                      <a:cubicBezTo>
                        <a:pt x="45809" y="59396"/>
                        <a:pt x="59123" y="46081"/>
                        <a:pt x="59123" y="29650"/>
                      </a:cubicBezTo>
                      <a:cubicBezTo>
                        <a:pt x="59123" y="13219"/>
                        <a:pt x="45809" y="-96"/>
                        <a:pt x="29378" y="-96"/>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A8FCBE3F-5A98-8E03-6EBF-86B2250E4C4D}"/>
                    </a:ext>
                  </a:extLst>
                </p:cNvPr>
                <p:cNvSpPr/>
                <p:nvPr/>
              </p:nvSpPr>
              <p:spPr>
                <a:xfrm>
                  <a:off x="4083136" y="2257118"/>
                  <a:ext cx="111665" cy="99572"/>
                </a:xfrm>
                <a:custGeom>
                  <a:avLst/>
                  <a:gdLst>
                    <a:gd name="connsiteX0" fmla="*/ 54986 w 111665"/>
                    <a:gd name="connsiteY0" fmla="*/ 99443 h 99572"/>
                    <a:gd name="connsiteX1" fmla="*/ 54986 w 111665"/>
                    <a:gd name="connsiteY1" fmla="*/ 99443 h 99572"/>
                    <a:gd name="connsiteX2" fmla="*/ 52024 w 111665"/>
                    <a:gd name="connsiteY2" fmla="*/ 96610 h 99572"/>
                    <a:gd name="connsiteX3" fmla="*/ 41852 w 111665"/>
                    <a:gd name="connsiteY3" fmla="*/ 40982 h 99572"/>
                    <a:gd name="connsiteX4" fmla="*/ 903 w 111665"/>
                    <a:gd name="connsiteY4" fmla="*/ 6085 h 99572"/>
                    <a:gd name="connsiteX5" fmla="*/ -127 w 111665"/>
                    <a:gd name="connsiteY5" fmla="*/ 2222 h 99572"/>
                    <a:gd name="connsiteX6" fmla="*/ 3092 w 111665"/>
                    <a:gd name="connsiteY6" fmla="*/ -96 h 99572"/>
                    <a:gd name="connsiteX7" fmla="*/ 107910 w 111665"/>
                    <a:gd name="connsiteY7" fmla="*/ -96 h 99572"/>
                    <a:gd name="connsiteX8" fmla="*/ 110872 w 111665"/>
                    <a:gd name="connsiteY8" fmla="*/ 1707 h 99572"/>
                    <a:gd name="connsiteX9" fmla="*/ 110872 w 111665"/>
                    <a:gd name="connsiteY9" fmla="*/ 5184 h 99572"/>
                    <a:gd name="connsiteX10" fmla="*/ 58463 w 111665"/>
                    <a:gd name="connsiteY10" fmla="*/ 97769 h 99572"/>
                    <a:gd name="connsiteX11" fmla="*/ 54986 w 111665"/>
                    <a:gd name="connsiteY11" fmla="*/ 99443 h 99572"/>
                    <a:gd name="connsiteX12" fmla="*/ 12234 w 111665"/>
                    <a:gd name="connsiteY12" fmla="*/ 6858 h 99572"/>
                    <a:gd name="connsiteX13" fmla="*/ 46873 w 111665"/>
                    <a:gd name="connsiteY13" fmla="*/ 36346 h 99572"/>
                    <a:gd name="connsiteX14" fmla="*/ 48032 w 111665"/>
                    <a:gd name="connsiteY14" fmla="*/ 38406 h 99572"/>
                    <a:gd name="connsiteX15" fmla="*/ 56660 w 111665"/>
                    <a:gd name="connsiteY15" fmla="*/ 85665 h 99572"/>
                    <a:gd name="connsiteX16" fmla="*/ 101343 w 111665"/>
                    <a:gd name="connsiteY16" fmla="*/ 6858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665" h="99572">
                      <a:moveTo>
                        <a:pt x="54986" y="99443"/>
                      </a:moveTo>
                      <a:lnTo>
                        <a:pt x="54986" y="99443"/>
                      </a:lnTo>
                      <a:cubicBezTo>
                        <a:pt x="53466" y="99288"/>
                        <a:pt x="52256" y="98117"/>
                        <a:pt x="52024" y="96610"/>
                      </a:cubicBezTo>
                      <a:lnTo>
                        <a:pt x="41852" y="40982"/>
                      </a:lnTo>
                      <a:lnTo>
                        <a:pt x="903" y="6085"/>
                      </a:lnTo>
                      <a:cubicBezTo>
                        <a:pt x="-256" y="5171"/>
                        <a:pt x="-681" y="3600"/>
                        <a:pt x="-127" y="2222"/>
                      </a:cubicBezTo>
                      <a:cubicBezTo>
                        <a:pt x="362" y="857"/>
                        <a:pt x="1637" y="-70"/>
                        <a:pt x="3092" y="-96"/>
                      </a:cubicBezTo>
                      <a:lnTo>
                        <a:pt x="107910" y="-96"/>
                      </a:lnTo>
                      <a:cubicBezTo>
                        <a:pt x="109147" y="-70"/>
                        <a:pt x="110279" y="625"/>
                        <a:pt x="110872" y="1707"/>
                      </a:cubicBezTo>
                      <a:cubicBezTo>
                        <a:pt x="111439" y="2801"/>
                        <a:pt x="111439" y="4089"/>
                        <a:pt x="110872" y="5184"/>
                      </a:cubicBezTo>
                      <a:lnTo>
                        <a:pt x="58463" y="97769"/>
                      </a:lnTo>
                      <a:cubicBezTo>
                        <a:pt x="57755" y="98980"/>
                        <a:pt x="56377" y="99636"/>
                        <a:pt x="54986" y="99443"/>
                      </a:cubicBezTo>
                      <a:close/>
                      <a:moveTo>
                        <a:pt x="12234" y="6858"/>
                      </a:moveTo>
                      <a:lnTo>
                        <a:pt x="46873" y="36346"/>
                      </a:lnTo>
                      <a:cubicBezTo>
                        <a:pt x="47492" y="36874"/>
                        <a:pt x="47903" y="37595"/>
                        <a:pt x="48032" y="38406"/>
                      </a:cubicBezTo>
                      <a:lnTo>
                        <a:pt x="56660" y="85665"/>
                      </a:lnTo>
                      <a:lnTo>
                        <a:pt x="101343" y="6858"/>
                      </a:ln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DF6CF39E-7A6B-95E1-A951-C966C68CBF0E}"/>
                    </a:ext>
                  </a:extLst>
                </p:cNvPr>
                <p:cNvSpPr/>
                <p:nvPr/>
              </p:nvSpPr>
              <p:spPr>
                <a:xfrm>
                  <a:off x="4123989" y="2257037"/>
                  <a:ext cx="69824" cy="42705"/>
                </a:xfrm>
                <a:custGeom>
                  <a:avLst/>
                  <a:gdLst>
                    <a:gd name="connsiteX0" fmla="*/ 3187 w 69824"/>
                    <a:gd name="connsiteY0" fmla="*/ 42608 h 42705"/>
                    <a:gd name="connsiteX1" fmla="*/ -367 w 69824"/>
                    <a:gd name="connsiteY1" fmla="*/ 39222 h 42705"/>
                    <a:gd name="connsiteX2" fmla="*/ 1513 w 69824"/>
                    <a:gd name="connsiteY2" fmla="*/ 36041 h 42705"/>
                    <a:gd name="connsiteX3" fmla="*/ 64224 w 69824"/>
                    <a:gd name="connsiteY3" fmla="*/ 372 h 42705"/>
                    <a:gd name="connsiteX4" fmla="*/ 68988 w 69824"/>
                    <a:gd name="connsiteY4" fmla="*/ 1659 h 42705"/>
                    <a:gd name="connsiteX5" fmla="*/ 67701 w 69824"/>
                    <a:gd name="connsiteY5" fmla="*/ 6424 h 42705"/>
                    <a:gd name="connsiteX6" fmla="*/ 4990 w 69824"/>
                    <a:gd name="connsiteY6" fmla="*/ 42222 h 42705"/>
                    <a:gd name="connsiteX7" fmla="*/ 3187 w 69824"/>
                    <a:gd name="connsiteY7" fmla="*/ 42608 h 4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24" h="42705">
                      <a:moveTo>
                        <a:pt x="3187" y="42608"/>
                      </a:moveTo>
                      <a:cubicBezTo>
                        <a:pt x="1269" y="42660"/>
                        <a:pt x="-328" y="41140"/>
                        <a:pt x="-367" y="39222"/>
                      </a:cubicBezTo>
                      <a:cubicBezTo>
                        <a:pt x="-405" y="37882"/>
                        <a:pt x="329" y="36646"/>
                        <a:pt x="1513" y="36041"/>
                      </a:cubicBezTo>
                      <a:lnTo>
                        <a:pt x="64224" y="372"/>
                      </a:lnTo>
                      <a:cubicBezTo>
                        <a:pt x="65898" y="-594"/>
                        <a:pt x="68022" y="-15"/>
                        <a:pt x="68988" y="1659"/>
                      </a:cubicBezTo>
                      <a:cubicBezTo>
                        <a:pt x="69954" y="3333"/>
                        <a:pt x="69375" y="5458"/>
                        <a:pt x="67701" y="6424"/>
                      </a:cubicBezTo>
                      <a:lnTo>
                        <a:pt x="4990" y="42222"/>
                      </a:lnTo>
                      <a:cubicBezTo>
                        <a:pt x="4424" y="42479"/>
                        <a:pt x="3805" y="42621"/>
                        <a:pt x="3187" y="42608"/>
                      </a:cubicBezTo>
                      <a:close/>
                    </a:path>
                  </a:pathLst>
                </a:custGeom>
                <a:solidFill>
                  <a:srgbClr val="454B60"/>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7CCDEF0A-3C4C-6316-193A-6BCBA5891B55}"/>
                    </a:ext>
                  </a:extLst>
                </p:cNvPr>
                <p:cNvSpPr/>
                <p:nvPr/>
              </p:nvSpPr>
              <p:spPr>
                <a:xfrm>
                  <a:off x="3387362" y="5465797"/>
                  <a:ext cx="626607" cy="218006"/>
                </a:xfrm>
                <a:custGeom>
                  <a:avLst/>
                  <a:gdLst>
                    <a:gd name="connsiteX0" fmla="*/ 586192 w 626607"/>
                    <a:gd name="connsiteY0" fmla="*/ -96 h 218006"/>
                    <a:gd name="connsiteX1" fmla="*/ 39308 w 626607"/>
                    <a:gd name="connsiteY1" fmla="*/ -96 h 218006"/>
                    <a:gd name="connsiteX2" fmla="*/ -353 w 626607"/>
                    <a:gd name="connsiteY2" fmla="*/ 39565 h 218006"/>
                    <a:gd name="connsiteX3" fmla="*/ -353 w 626607"/>
                    <a:gd name="connsiteY3" fmla="*/ 39694 h 218006"/>
                    <a:gd name="connsiteX4" fmla="*/ -353 w 626607"/>
                    <a:gd name="connsiteY4" fmla="*/ 138847 h 218006"/>
                    <a:gd name="connsiteX5" fmla="*/ 36861 w 626607"/>
                    <a:gd name="connsiteY5" fmla="*/ 178507 h 218006"/>
                    <a:gd name="connsiteX6" fmla="*/ 255769 w 626607"/>
                    <a:gd name="connsiteY6" fmla="*/ 178507 h 218006"/>
                    <a:gd name="connsiteX7" fmla="*/ 311655 w 626607"/>
                    <a:gd name="connsiteY7" fmla="*/ 217911 h 218006"/>
                    <a:gd name="connsiteX8" fmla="*/ 367670 w 626607"/>
                    <a:gd name="connsiteY8" fmla="*/ 178507 h 218006"/>
                    <a:gd name="connsiteX9" fmla="*/ 586578 w 626607"/>
                    <a:gd name="connsiteY9" fmla="*/ 178507 h 218006"/>
                    <a:gd name="connsiteX10" fmla="*/ 626239 w 626607"/>
                    <a:gd name="connsiteY10" fmla="*/ 138847 h 218006"/>
                    <a:gd name="connsiteX11" fmla="*/ 626239 w 626607"/>
                    <a:gd name="connsiteY11" fmla="*/ 39694 h 218006"/>
                    <a:gd name="connsiteX12" fmla="*/ 586707 w 626607"/>
                    <a:gd name="connsiteY12" fmla="*/ -96 h 218006"/>
                    <a:gd name="connsiteX13" fmla="*/ 586192 w 626607"/>
                    <a:gd name="connsiteY13" fmla="*/ -96 h 2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607" h="218006">
                      <a:moveTo>
                        <a:pt x="586192" y="-96"/>
                      </a:moveTo>
                      <a:lnTo>
                        <a:pt x="39308" y="-96"/>
                      </a:lnTo>
                      <a:cubicBezTo>
                        <a:pt x="17404" y="-96"/>
                        <a:pt x="-353" y="17661"/>
                        <a:pt x="-353" y="39565"/>
                      </a:cubicBezTo>
                      <a:cubicBezTo>
                        <a:pt x="-353" y="39604"/>
                        <a:pt x="-353" y="39655"/>
                        <a:pt x="-353" y="39694"/>
                      </a:cubicBezTo>
                      <a:lnTo>
                        <a:pt x="-353" y="138847"/>
                      </a:lnTo>
                      <a:cubicBezTo>
                        <a:pt x="-933" y="160042"/>
                        <a:pt x="15679" y="177735"/>
                        <a:pt x="36861" y="178507"/>
                      </a:cubicBezTo>
                      <a:lnTo>
                        <a:pt x="255769" y="178507"/>
                      </a:lnTo>
                      <a:cubicBezTo>
                        <a:pt x="280622" y="178507"/>
                        <a:pt x="297104" y="217911"/>
                        <a:pt x="311655" y="217911"/>
                      </a:cubicBezTo>
                      <a:cubicBezTo>
                        <a:pt x="326206" y="217911"/>
                        <a:pt x="345393" y="178507"/>
                        <a:pt x="367670" y="178507"/>
                      </a:cubicBezTo>
                      <a:lnTo>
                        <a:pt x="586578" y="178507"/>
                      </a:lnTo>
                      <a:cubicBezTo>
                        <a:pt x="608482" y="178507"/>
                        <a:pt x="626239" y="160750"/>
                        <a:pt x="626239" y="138847"/>
                      </a:cubicBezTo>
                      <a:lnTo>
                        <a:pt x="626239" y="39694"/>
                      </a:lnTo>
                      <a:cubicBezTo>
                        <a:pt x="626316" y="17790"/>
                        <a:pt x="608611" y="-31"/>
                        <a:pt x="586707" y="-96"/>
                      </a:cubicBezTo>
                      <a:cubicBezTo>
                        <a:pt x="586539" y="-96"/>
                        <a:pt x="586359" y="-96"/>
                        <a:pt x="586192" y="-96"/>
                      </a:cubicBezTo>
                      <a:close/>
                    </a:path>
                  </a:pathLst>
                </a:custGeom>
                <a:solidFill>
                  <a:srgbClr val="FF5A76"/>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87F80AD2-6238-D63F-8B95-F44A288C442B}"/>
                    </a:ext>
                  </a:extLst>
                </p:cNvPr>
                <p:cNvSpPr/>
                <p:nvPr/>
              </p:nvSpPr>
              <p:spPr>
                <a:xfrm>
                  <a:off x="3625647" y="5523638"/>
                  <a:ext cx="73138" cy="63087"/>
                </a:xfrm>
                <a:custGeom>
                  <a:avLst/>
                  <a:gdLst>
                    <a:gd name="connsiteX0" fmla="*/ 53798 w 73138"/>
                    <a:gd name="connsiteY0" fmla="*/ 9 h 63087"/>
                    <a:gd name="connsiteX1" fmla="*/ 63198 w 73138"/>
                    <a:gd name="connsiteY1" fmla="*/ 2713 h 63087"/>
                    <a:gd name="connsiteX2" fmla="*/ 70152 w 73138"/>
                    <a:gd name="connsiteY2" fmla="*/ 31686 h 63087"/>
                    <a:gd name="connsiteX3" fmla="*/ 36801 w 73138"/>
                    <a:gd name="connsiteY3" fmla="*/ 62719 h 63087"/>
                    <a:gd name="connsiteX4" fmla="*/ 35526 w 73138"/>
                    <a:gd name="connsiteY4" fmla="*/ 62732 h 63087"/>
                    <a:gd name="connsiteX5" fmla="*/ 35513 w 73138"/>
                    <a:gd name="connsiteY5" fmla="*/ 62719 h 63087"/>
                    <a:gd name="connsiteX6" fmla="*/ 2290 w 73138"/>
                    <a:gd name="connsiteY6" fmla="*/ 31686 h 63087"/>
                    <a:gd name="connsiteX7" fmla="*/ 9244 w 73138"/>
                    <a:gd name="connsiteY7" fmla="*/ 2713 h 63087"/>
                    <a:gd name="connsiteX8" fmla="*/ 18515 w 73138"/>
                    <a:gd name="connsiteY8" fmla="*/ 9 h 63087"/>
                    <a:gd name="connsiteX9" fmla="*/ 33195 w 73138"/>
                    <a:gd name="connsiteY9" fmla="*/ 5288 h 63087"/>
                    <a:gd name="connsiteX10" fmla="*/ 36156 w 73138"/>
                    <a:gd name="connsiteY10" fmla="*/ 9280 h 63087"/>
                    <a:gd name="connsiteX11" fmla="*/ 39118 w 73138"/>
                    <a:gd name="connsiteY11" fmla="*/ 5288 h 63087"/>
                    <a:gd name="connsiteX12" fmla="*/ 53798 w 73138"/>
                    <a:gd name="connsiteY12" fmla="*/ 9 h 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8" h="63087">
                      <a:moveTo>
                        <a:pt x="53798" y="9"/>
                      </a:moveTo>
                      <a:cubicBezTo>
                        <a:pt x="57120" y="22"/>
                        <a:pt x="60378" y="962"/>
                        <a:pt x="63198" y="2713"/>
                      </a:cubicBezTo>
                      <a:cubicBezTo>
                        <a:pt x="72483" y="9242"/>
                        <a:pt x="75457" y="21655"/>
                        <a:pt x="70152" y="31686"/>
                      </a:cubicBezTo>
                      <a:cubicBezTo>
                        <a:pt x="60661" y="43662"/>
                        <a:pt x="49420" y="54118"/>
                        <a:pt x="36801" y="62719"/>
                      </a:cubicBezTo>
                      <a:cubicBezTo>
                        <a:pt x="36453" y="63080"/>
                        <a:pt x="35886" y="63080"/>
                        <a:pt x="35526" y="62732"/>
                      </a:cubicBezTo>
                      <a:cubicBezTo>
                        <a:pt x="35526" y="62732"/>
                        <a:pt x="35513" y="62719"/>
                        <a:pt x="35513" y="62719"/>
                      </a:cubicBezTo>
                      <a:cubicBezTo>
                        <a:pt x="22919" y="54131"/>
                        <a:pt x="11716" y="43662"/>
                        <a:pt x="2290" y="31686"/>
                      </a:cubicBezTo>
                      <a:cubicBezTo>
                        <a:pt x="-3080" y="21668"/>
                        <a:pt x="-92" y="9203"/>
                        <a:pt x="9244" y="2713"/>
                      </a:cubicBezTo>
                      <a:cubicBezTo>
                        <a:pt x="12012" y="949"/>
                        <a:pt x="15231" y="9"/>
                        <a:pt x="18515" y="9"/>
                      </a:cubicBezTo>
                      <a:cubicBezTo>
                        <a:pt x="23962" y="-545"/>
                        <a:pt x="29358" y="1387"/>
                        <a:pt x="33195" y="5288"/>
                      </a:cubicBezTo>
                      <a:lnTo>
                        <a:pt x="36156" y="9280"/>
                      </a:lnTo>
                      <a:lnTo>
                        <a:pt x="39118" y="5288"/>
                      </a:lnTo>
                      <a:cubicBezTo>
                        <a:pt x="42930" y="1361"/>
                        <a:pt x="48351" y="-583"/>
                        <a:pt x="53798" y="9"/>
                      </a:cubicBezTo>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8FA9178E-2289-A90B-4A2F-A674FD008580}"/>
                    </a:ext>
                  </a:extLst>
                </p:cNvPr>
                <p:cNvSpPr/>
                <p:nvPr/>
              </p:nvSpPr>
              <p:spPr>
                <a:xfrm>
                  <a:off x="3830473" y="5521425"/>
                  <a:ext cx="38630" cy="38630"/>
                </a:xfrm>
                <a:custGeom>
                  <a:avLst/>
                  <a:gdLst>
                    <a:gd name="connsiteX0" fmla="*/ 18947 w 38630"/>
                    <a:gd name="connsiteY0" fmla="*/ -96 h 38630"/>
                    <a:gd name="connsiteX1" fmla="*/ -368 w 38630"/>
                    <a:gd name="connsiteY1" fmla="*/ 19220 h 38630"/>
                    <a:gd name="connsiteX2" fmla="*/ 18947 w 38630"/>
                    <a:gd name="connsiteY2" fmla="*/ 38535 h 38630"/>
                    <a:gd name="connsiteX3" fmla="*/ 38263 w 38630"/>
                    <a:gd name="connsiteY3" fmla="*/ 19220 h 38630"/>
                    <a:gd name="connsiteX4" fmla="*/ 18947 w 38630"/>
                    <a:gd name="connsiteY4" fmla="*/ -96 h 3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0" h="38630">
                      <a:moveTo>
                        <a:pt x="18947" y="-96"/>
                      </a:moveTo>
                      <a:cubicBezTo>
                        <a:pt x="8285" y="-96"/>
                        <a:pt x="-368" y="8557"/>
                        <a:pt x="-368" y="19220"/>
                      </a:cubicBezTo>
                      <a:cubicBezTo>
                        <a:pt x="-368" y="29882"/>
                        <a:pt x="8285" y="38535"/>
                        <a:pt x="18947" y="38535"/>
                      </a:cubicBezTo>
                      <a:cubicBezTo>
                        <a:pt x="29609" y="38535"/>
                        <a:pt x="38263" y="29882"/>
                        <a:pt x="38263" y="19220"/>
                      </a:cubicBezTo>
                      <a:cubicBezTo>
                        <a:pt x="38263" y="8557"/>
                        <a:pt x="29609" y="-96"/>
                        <a:pt x="18947" y="-96"/>
                      </a:cubicBezTo>
                      <a:close/>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F84FAD84-EF04-C6CB-3117-6302887A45F2}"/>
                    </a:ext>
                  </a:extLst>
                </p:cNvPr>
                <p:cNvSpPr/>
                <p:nvPr/>
              </p:nvSpPr>
              <p:spPr>
                <a:xfrm>
                  <a:off x="3814377" y="5566495"/>
                  <a:ext cx="70957" cy="22540"/>
                </a:xfrm>
                <a:custGeom>
                  <a:avLst/>
                  <a:gdLst>
                    <a:gd name="connsiteX0" fmla="*/ 1306 w 70957"/>
                    <a:gd name="connsiteY0" fmla="*/ 22439 h 22540"/>
                    <a:gd name="connsiteX1" fmla="*/ -368 w 70957"/>
                    <a:gd name="connsiteY1" fmla="*/ 21022 h 22540"/>
                    <a:gd name="connsiteX2" fmla="*/ -368 w 70957"/>
                    <a:gd name="connsiteY2" fmla="*/ 20894 h 22540"/>
                    <a:gd name="connsiteX3" fmla="*/ -368 w 70957"/>
                    <a:gd name="connsiteY3" fmla="*/ 16387 h 22540"/>
                    <a:gd name="connsiteX4" fmla="*/ 13668 w 70957"/>
                    <a:gd name="connsiteY4" fmla="*/ -96 h 22540"/>
                    <a:gd name="connsiteX5" fmla="*/ 56419 w 70957"/>
                    <a:gd name="connsiteY5" fmla="*/ -96 h 22540"/>
                    <a:gd name="connsiteX6" fmla="*/ 70584 w 70957"/>
                    <a:gd name="connsiteY6" fmla="*/ 14842 h 22540"/>
                    <a:gd name="connsiteX7" fmla="*/ 70455 w 70957"/>
                    <a:gd name="connsiteY7" fmla="*/ 16387 h 22540"/>
                    <a:gd name="connsiteX8" fmla="*/ 70455 w 70957"/>
                    <a:gd name="connsiteY8" fmla="*/ 20765 h 22540"/>
                    <a:gd name="connsiteX9" fmla="*/ 68781 w 70957"/>
                    <a:gd name="connsiteY9" fmla="*/ 22439 h 2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57" h="22540">
                      <a:moveTo>
                        <a:pt x="1306" y="22439"/>
                      </a:moveTo>
                      <a:cubicBezTo>
                        <a:pt x="456" y="22516"/>
                        <a:pt x="-291" y="21872"/>
                        <a:pt x="-368" y="21022"/>
                      </a:cubicBezTo>
                      <a:cubicBezTo>
                        <a:pt x="-368" y="20984"/>
                        <a:pt x="-368" y="20932"/>
                        <a:pt x="-368" y="20894"/>
                      </a:cubicBezTo>
                      <a:lnTo>
                        <a:pt x="-368" y="16387"/>
                      </a:lnTo>
                      <a:cubicBezTo>
                        <a:pt x="-368" y="7244"/>
                        <a:pt x="4525" y="-96"/>
                        <a:pt x="13668" y="-96"/>
                      </a:cubicBezTo>
                      <a:lnTo>
                        <a:pt x="56419" y="-96"/>
                      </a:lnTo>
                      <a:cubicBezTo>
                        <a:pt x="64454" y="123"/>
                        <a:pt x="70790" y="6806"/>
                        <a:pt x="70584" y="14842"/>
                      </a:cubicBezTo>
                      <a:cubicBezTo>
                        <a:pt x="70571" y="15356"/>
                        <a:pt x="70520" y="15871"/>
                        <a:pt x="70455" y="16387"/>
                      </a:cubicBezTo>
                      <a:lnTo>
                        <a:pt x="70455" y="20765"/>
                      </a:lnTo>
                      <a:cubicBezTo>
                        <a:pt x="70455" y="21692"/>
                        <a:pt x="69708" y="22439"/>
                        <a:pt x="68781" y="22439"/>
                      </a:cubicBezTo>
                      <a:close/>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6166A9-E5B4-0D9F-1B7C-4DF6B120DC09}"/>
                    </a:ext>
                  </a:extLst>
                </p:cNvPr>
                <p:cNvSpPr/>
                <p:nvPr/>
              </p:nvSpPr>
              <p:spPr>
                <a:xfrm>
                  <a:off x="3442627" y="5518471"/>
                  <a:ext cx="70834" cy="70822"/>
                </a:xfrm>
                <a:custGeom>
                  <a:avLst/>
                  <a:gdLst>
                    <a:gd name="connsiteX0" fmla="*/ 65683 w 70834"/>
                    <a:gd name="connsiteY0" fmla="*/ 53079 h 70822"/>
                    <a:gd name="connsiteX1" fmla="*/ 52806 w 70834"/>
                    <a:gd name="connsiteY1" fmla="*/ 4687 h 70822"/>
                    <a:gd name="connsiteX2" fmla="*/ 4415 w 70834"/>
                    <a:gd name="connsiteY2" fmla="*/ 17564 h 70822"/>
                    <a:gd name="connsiteX3" fmla="*/ 17292 w 70834"/>
                    <a:gd name="connsiteY3" fmla="*/ 65956 h 70822"/>
                    <a:gd name="connsiteX4" fmla="*/ 52806 w 70834"/>
                    <a:gd name="connsiteY4" fmla="*/ 65956 h 70822"/>
                    <a:gd name="connsiteX5" fmla="*/ 68259 w 70834"/>
                    <a:gd name="connsiteY5" fmla="*/ 6943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34" h="70822">
                      <a:moveTo>
                        <a:pt x="65683" y="53079"/>
                      </a:moveTo>
                      <a:cubicBezTo>
                        <a:pt x="75495" y="36158"/>
                        <a:pt x="69727" y="14486"/>
                        <a:pt x="52806" y="4687"/>
                      </a:cubicBezTo>
                      <a:cubicBezTo>
                        <a:pt x="35886" y="-5125"/>
                        <a:pt x="14214" y="644"/>
                        <a:pt x="4415" y="17564"/>
                      </a:cubicBezTo>
                      <a:cubicBezTo>
                        <a:pt x="-5397" y="34484"/>
                        <a:pt x="371" y="56143"/>
                        <a:pt x="17292" y="65956"/>
                      </a:cubicBezTo>
                      <a:cubicBezTo>
                        <a:pt x="28276" y="72317"/>
                        <a:pt x="41822" y="72317"/>
                        <a:pt x="52806" y="65956"/>
                      </a:cubicBezTo>
                      <a:lnTo>
                        <a:pt x="68259" y="69432"/>
                      </a:lnTo>
                      <a:close/>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A81307C3-D5CE-B640-9FE2-D779C2067FA1}"/>
                    </a:ext>
                  </a:extLst>
                </p:cNvPr>
                <p:cNvSpPr txBox="1"/>
                <p:nvPr/>
              </p:nvSpPr>
              <p:spPr>
                <a:xfrm>
                  <a:off x="3447499" y="5476606"/>
                  <a:ext cx="221510" cy="16870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8" b="0" i="0" u="none" strike="noStrike" kern="1200" cap="none" spc="0" normalizeH="0" baseline="0" noProof="0">
                      <a:ln/>
                      <a:solidFill>
                        <a:srgbClr val="FFFFFF"/>
                      </a:solidFill>
                      <a:effectLst/>
                      <a:uLnTx/>
                      <a:uFillTx/>
                      <a:latin typeface="Arial"/>
                      <a:ea typeface="+mn-ea"/>
                      <a:cs typeface="Arial"/>
                      <a:sym typeface="Arial"/>
                      <a:rtl val="0"/>
                    </a:rPr>
                    <a:t>1</a:t>
                  </a:r>
                </a:p>
              </p:txBody>
            </p:sp>
            <p:sp>
              <p:nvSpPr>
                <p:cNvPr id="50" name="TextBox 49">
                  <a:extLst>
                    <a:ext uri="{FF2B5EF4-FFF2-40B4-BE49-F238E27FC236}">
                      <a16:creationId xmlns:a16="http://schemas.microsoft.com/office/drawing/2014/main" id="{07604EF6-D2BF-92C8-00FF-6C651E8882AC}"/>
                    </a:ext>
                  </a:extLst>
                </p:cNvPr>
                <p:cNvSpPr txBox="1"/>
                <p:nvPr/>
              </p:nvSpPr>
              <p:spPr>
                <a:xfrm>
                  <a:off x="3634086" y="5476606"/>
                  <a:ext cx="221510" cy="16870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8" b="0" i="0" u="none" strike="noStrike" kern="1200" cap="none" spc="0" normalizeH="0" baseline="0" noProof="0">
                      <a:ln/>
                      <a:solidFill>
                        <a:srgbClr val="FFFFFF"/>
                      </a:solidFill>
                      <a:effectLst/>
                      <a:uLnTx/>
                      <a:uFillTx/>
                      <a:latin typeface="Arial"/>
                      <a:ea typeface="+mn-ea"/>
                      <a:cs typeface="Arial"/>
                      <a:sym typeface="Arial"/>
                      <a:rtl val="0"/>
                    </a:rPr>
                    <a:t>1</a:t>
                  </a:r>
                </a:p>
              </p:txBody>
            </p:sp>
            <p:sp>
              <p:nvSpPr>
                <p:cNvPr id="51" name="TextBox 50">
                  <a:extLst>
                    <a:ext uri="{FF2B5EF4-FFF2-40B4-BE49-F238E27FC236}">
                      <a16:creationId xmlns:a16="http://schemas.microsoft.com/office/drawing/2014/main" id="{8652603F-5C18-5E96-41D6-9ED1091E9F2A}"/>
                    </a:ext>
                  </a:extLst>
                </p:cNvPr>
                <p:cNvSpPr txBox="1"/>
                <p:nvPr/>
              </p:nvSpPr>
              <p:spPr>
                <a:xfrm>
                  <a:off x="3819514" y="5476606"/>
                  <a:ext cx="221510" cy="16870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8" b="0" i="0" u="none" strike="noStrike" kern="1200" cap="none" spc="0" normalizeH="0" baseline="0" noProof="0">
                      <a:ln/>
                      <a:solidFill>
                        <a:srgbClr val="FFFFFF"/>
                      </a:solidFill>
                      <a:effectLst/>
                      <a:uLnTx/>
                      <a:uFillTx/>
                      <a:latin typeface="Arial"/>
                      <a:ea typeface="+mn-ea"/>
                      <a:cs typeface="Arial"/>
                      <a:sym typeface="Arial"/>
                      <a:rtl val="0"/>
                    </a:rPr>
                    <a:t>1</a:t>
                  </a:r>
                </a:p>
              </p:txBody>
            </p:sp>
            <p:sp>
              <p:nvSpPr>
                <p:cNvPr id="52" name="Freeform: Shape 51">
                  <a:extLst>
                    <a:ext uri="{FF2B5EF4-FFF2-40B4-BE49-F238E27FC236}">
                      <a16:creationId xmlns:a16="http://schemas.microsoft.com/office/drawing/2014/main" id="{AA5B243F-4FA6-0C78-F922-F2DC0C6B8500}"/>
                    </a:ext>
                  </a:extLst>
                </p:cNvPr>
                <p:cNvSpPr/>
                <p:nvPr/>
              </p:nvSpPr>
              <p:spPr>
                <a:xfrm>
                  <a:off x="2250213" y="1912016"/>
                  <a:ext cx="2144141" cy="4275405"/>
                </a:xfrm>
                <a:custGeom>
                  <a:avLst/>
                  <a:gdLst>
                    <a:gd name="connsiteX0" fmla="*/ 2118921 w 2144141"/>
                    <a:gd name="connsiteY0" fmla="*/ 970440 h 4275405"/>
                    <a:gd name="connsiteX1" fmla="*/ 2118921 w 2144141"/>
                    <a:gd name="connsiteY1" fmla="*/ 304702 h 4275405"/>
                    <a:gd name="connsiteX2" fmla="*/ 1814124 w 2144141"/>
                    <a:gd name="connsiteY2" fmla="*/ -96 h 4275405"/>
                    <a:gd name="connsiteX3" fmla="*/ 333274 w 2144141"/>
                    <a:gd name="connsiteY3" fmla="*/ -96 h 4275405"/>
                    <a:gd name="connsiteX4" fmla="*/ 17403 w 2144141"/>
                    <a:gd name="connsiteY4" fmla="*/ 315647 h 4275405"/>
                    <a:gd name="connsiteX5" fmla="*/ 17403 w 2144141"/>
                    <a:gd name="connsiteY5" fmla="*/ 559536 h 4275405"/>
                    <a:gd name="connsiteX6" fmla="*/ 17403 w 2144141"/>
                    <a:gd name="connsiteY6" fmla="*/ 559536 h 4275405"/>
                    <a:gd name="connsiteX7" fmla="*/ -368 w 2144141"/>
                    <a:gd name="connsiteY7" fmla="*/ 577307 h 4275405"/>
                    <a:gd name="connsiteX8" fmla="*/ -368 w 2144141"/>
                    <a:gd name="connsiteY8" fmla="*/ 577435 h 4275405"/>
                    <a:gd name="connsiteX9" fmla="*/ -368 w 2144141"/>
                    <a:gd name="connsiteY9" fmla="*/ 702471 h 4275405"/>
                    <a:gd name="connsiteX10" fmla="*/ 17274 w 2144141"/>
                    <a:gd name="connsiteY10" fmla="*/ 720370 h 4275405"/>
                    <a:gd name="connsiteX11" fmla="*/ 17403 w 2144141"/>
                    <a:gd name="connsiteY11" fmla="*/ 720370 h 4275405"/>
                    <a:gd name="connsiteX12" fmla="*/ 17403 w 2144141"/>
                    <a:gd name="connsiteY12" fmla="*/ 720370 h 4275405"/>
                    <a:gd name="connsiteX13" fmla="*/ 17403 w 2144141"/>
                    <a:gd name="connsiteY13" fmla="*/ 869227 h 4275405"/>
                    <a:gd name="connsiteX14" fmla="*/ 17403 w 2144141"/>
                    <a:gd name="connsiteY14" fmla="*/ 869227 h 4275405"/>
                    <a:gd name="connsiteX15" fmla="*/ -368 w 2144141"/>
                    <a:gd name="connsiteY15" fmla="*/ 886997 h 4275405"/>
                    <a:gd name="connsiteX16" fmla="*/ -368 w 2144141"/>
                    <a:gd name="connsiteY16" fmla="*/ 887126 h 4275405"/>
                    <a:gd name="connsiteX17" fmla="*/ -368 w 2144141"/>
                    <a:gd name="connsiteY17" fmla="*/ 1155095 h 4275405"/>
                    <a:gd name="connsiteX18" fmla="*/ 17403 w 2144141"/>
                    <a:gd name="connsiteY18" fmla="*/ 1172866 h 4275405"/>
                    <a:gd name="connsiteX19" fmla="*/ 17403 w 2144141"/>
                    <a:gd name="connsiteY19" fmla="*/ 1172866 h 4275405"/>
                    <a:gd name="connsiteX20" fmla="*/ 17403 w 2144141"/>
                    <a:gd name="connsiteY20" fmla="*/ 1262232 h 4275405"/>
                    <a:gd name="connsiteX21" fmla="*/ 17403 w 2144141"/>
                    <a:gd name="connsiteY21" fmla="*/ 1262232 h 4275405"/>
                    <a:gd name="connsiteX22" fmla="*/ -368 w 2144141"/>
                    <a:gd name="connsiteY22" fmla="*/ 1280002 h 4275405"/>
                    <a:gd name="connsiteX23" fmla="*/ -368 w 2144141"/>
                    <a:gd name="connsiteY23" fmla="*/ 1280131 h 4275405"/>
                    <a:gd name="connsiteX24" fmla="*/ -368 w 2144141"/>
                    <a:gd name="connsiteY24" fmla="*/ 1547714 h 4275405"/>
                    <a:gd name="connsiteX25" fmla="*/ 17403 w 2144141"/>
                    <a:gd name="connsiteY25" fmla="*/ 1565484 h 4275405"/>
                    <a:gd name="connsiteX26" fmla="*/ 17403 w 2144141"/>
                    <a:gd name="connsiteY26" fmla="*/ 1565484 h 4275405"/>
                    <a:gd name="connsiteX27" fmla="*/ 17403 w 2144141"/>
                    <a:gd name="connsiteY27" fmla="*/ 3958537 h 4275405"/>
                    <a:gd name="connsiteX28" fmla="*/ 334305 w 2144141"/>
                    <a:gd name="connsiteY28" fmla="*/ 4275310 h 4275405"/>
                    <a:gd name="connsiteX29" fmla="*/ 1815154 w 2144141"/>
                    <a:gd name="connsiteY29" fmla="*/ 4275310 h 4275405"/>
                    <a:gd name="connsiteX30" fmla="*/ 2119951 w 2144141"/>
                    <a:gd name="connsiteY30" fmla="*/ 3970384 h 4275405"/>
                    <a:gd name="connsiteX31" fmla="*/ 2119951 w 2144141"/>
                    <a:gd name="connsiteY31" fmla="*/ 1464658 h 4275405"/>
                    <a:gd name="connsiteX32" fmla="*/ 2125875 w 2144141"/>
                    <a:gd name="connsiteY32" fmla="*/ 1464658 h 4275405"/>
                    <a:gd name="connsiteX33" fmla="*/ 2143773 w 2144141"/>
                    <a:gd name="connsiteY33" fmla="*/ 1446759 h 4275405"/>
                    <a:gd name="connsiteX34" fmla="*/ 2143773 w 2144141"/>
                    <a:gd name="connsiteY34" fmla="*/ 988339 h 4275405"/>
                    <a:gd name="connsiteX35" fmla="*/ 2125875 w 2144141"/>
                    <a:gd name="connsiteY35" fmla="*/ 970440 h 4275405"/>
                    <a:gd name="connsiteX36" fmla="*/ 1323254 w 2144141"/>
                    <a:gd name="connsiteY36" fmla="*/ 136014 h 4275405"/>
                    <a:gd name="connsiteX37" fmla="*/ 1297501 w 2144141"/>
                    <a:gd name="connsiteY37" fmla="*/ 161767 h 4275405"/>
                    <a:gd name="connsiteX38" fmla="*/ 1271747 w 2144141"/>
                    <a:gd name="connsiteY38" fmla="*/ 136014 h 4275405"/>
                    <a:gd name="connsiteX39" fmla="*/ 1297501 w 2144141"/>
                    <a:gd name="connsiteY39" fmla="*/ 110260 h 4275405"/>
                    <a:gd name="connsiteX40" fmla="*/ 1323254 w 2144141"/>
                    <a:gd name="connsiteY40" fmla="*/ 136014 h 4275405"/>
                    <a:gd name="connsiteX41" fmla="*/ 968881 w 2144141"/>
                    <a:gd name="connsiteY41" fmla="*/ 130863 h 4275405"/>
                    <a:gd name="connsiteX42" fmla="*/ 1200666 w 2144141"/>
                    <a:gd name="connsiteY42" fmla="*/ 130863 h 4275405"/>
                    <a:gd name="connsiteX43" fmla="*/ 1217947 w 2144141"/>
                    <a:gd name="connsiteY43" fmla="*/ 143328 h 4275405"/>
                    <a:gd name="connsiteX44" fmla="*/ 1205469 w 2144141"/>
                    <a:gd name="connsiteY44" fmla="*/ 160609 h 4275405"/>
                    <a:gd name="connsiteX45" fmla="*/ 1200666 w 2144141"/>
                    <a:gd name="connsiteY45" fmla="*/ 160609 h 4275405"/>
                    <a:gd name="connsiteX46" fmla="*/ 968881 w 2144141"/>
                    <a:gd name="connsiteY46" fmla="*/ 160609 h 4275405"/>
                    <a:gd name="connsiteX47" fmla="*/ 951600 w 2144141"/>
                    <a:gd name="connsiteY47" fmla="*/ 148144 h 4275405"/>
                    <a:gd name="connsiteX48" fmla="*/ 964078 w 2144141"/>
                    <a:gd name="connsiteY48" fmla="*/ 130863 h 4275405"/>
                    <a:gd name="connsiteX49" fmla="*/ 968881 w 2144141"/>
                    <a:gd name="connsiteY49" fmla="*/ 130863 h 4275405"/>
                    <a:gd name="connsiteX50" fmla="*/ 2005733 w 2144141"/>
                    <a:gd name="connsiteY50" fmla="*/ 3944758 h 4275405"/>
                    <a:gd name="connsiteX51" fmla="*/ 1825456 w 2144141"/>
                    <a:gd name="connsiteY51" fmla="*/ 4137913 h 4275405"/>
                    <a:gd name="connsiteX52" fmla="*/ 342288 w 2144141"/>
                    <a:gd name="connsiteY52" fmla="*/ 4137913 h 4275405"/>
                    <a:gd name="connsiteX53" fmla="*/ 147975 w 2144141"/>
                    <a:gd name="connsiteY53" fmla="*/ 3944758 h 4275405"/>
                    <a:gd name="connsiteX54" fmla="*/ 147975 w 2144141"/>
                    <a:gd name="connsiteY54" fmla="*/ 292984 h 4275405"/>
                    <a:gd name="connsiteX55" fmla="*/ 342288 w 2144141"/>
                    <a:gd name="connsiteY55" fmla="*/ 112706 h 4275405"/>
                    <a:gd name="connsiteX56" fmla="*/ 513809 w 2144141"/>
                    <a:gd name="connsiteY56" fmla="*/ 112706 h 4275405"/>
                    <a:gd name="connsiteX57" fmla="*/ 565317 w 2144141"/>
                    <a:gd name="connsiteY57" fmla="*/ 154556 h 4275405"/>
                    <a:gd name="connsiteX58" fmla="*/ 589268 w 2144141"/>
                    <a:gd name="connsiteY58" fmla="*/ 212245 h 4275405"/>
                    <a:gd name="connsiteX59" fmla="*/ 644768 w 2144141"/>
                    <a:gd name="connsiteY59" fmla="*/ 246627 h 4275405"/>
                    <a:gd name="connsiteX60" fmla="*/ 692413 w 2144141"/>
                    <a:gd name="connsiteY60" fmla="*/ 255640 h 4275405"/>
                    <a:gd name="connsiteX61" fmla="*/ 1475975 w 2144141"/>
                    <a:gd name="connsiteY61" fmla="*/ 255640 h 4275405"/>
                    <a:gd name="connsiteX62" fmla="*/ 1523749 w 2144141"/>
                    <a:gd name="connsiteY62" fmla="*/ 245725 h 4275405"/>
                    <a:gd name="connsiteX63" fmla="*/ 1579248 w 2144141"/>
                    <a:gd name="connsiteY63" fmla="*/ 212374 h 4275405"/>
                    <a:gd name="connsiteX64" fmla="*/ 1603199 w 2144141"/>
                    <a:gd name="connsiteY64" fmla="*/ 155715 h 4275405"/>
                    <a:gd name="connsiteX65" fmla="*/ 1654707 w 2144141"/>
                    <a:gd name="connsiteY65" fmla="*/ 112706 h 4275405"/>
                    <a:gd name="connsiteX66" fmla="*/ 1825456 w 2144141"/>
                    <a:gd name="connsiteY66" fmla="*/ 112706 h 4275405"/>
                    <a:gd name="connsiteX67" fmla="*/ 2005733 w 2144141"/>
                    <a:gd name="connsiteY67" fmla="*/ 282528 h 4275405"/>
                    <a:gd name="connsiteX68" fmla="*/ 2005733 w 2144141"/>
                    <a:gd name="connsiteY68" fmla="*/ 292984 h 427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44141" h="4275405">
                      <a:moveTo>
                        <a:pt x="2118921" y="970440"/>
                      </a:moveTo>
                      <a:lnTo>
                        <a:pt x="2118921" y="304702"/>
                      </a:lnTo>
                      <a:cubicBezTo>
                        <a:pt x="2118921" y="136361"/>
                        <a:pt x="1982464" y="-96"/>
                        <a:pt x="1814124" y="-96"/>
                      </a:cubicBezTo>
                      <a:lnTo>
                        <a:pt x="333274" y="-96"/>
                      </a:lnTo>
                      <a:cubicBezTo>
                        <a:pt x="159075" y="399"/>
                        <a:pt x="17969" y="141448"/>
                        <a:pt x="17403" y="315647"/>
                      </a:cubicBezTo>
                      <a:lnTo>
                        <a:pt x="17403" y="559536"/>
                      </a:lnTo>
                      <a:lnTo>
                        <a:pt x="17403" y="559536"/>
                      </a:lnTo>
                      <a:cubicBezTo>
                        <a:pt x="7590" y="559536"/>
                        <a:pt x="-368" y="567495"/>
                        <a:pt x="-368" y="577307"/>
                      </a:cubicBezTo>
                      <a:cubicBezTo>
                        <a:pt x="-368" y="577345"/>
                        <a:pt x="-368" y="577397"/>
                        <a:pt x="-368" y="577435"/>
                      </a:cubicBezTo>
                      <a:lnTo>
                        <a:pt x="-368" y="702471"/>
                      </a:lnTo>
                      <a:cubicBezTo>
                        <a:pt x="-445" y="712283"/>
                        <a:pt x="7462" y="720292"/>
                        <a:pt x="17274" y="720370"/>
                      </a:cubicBezTo>
                      <a:cubicBezTo>
                        <a:pt x="17313" y="720370"/>
                        <a:pt x="17364" y="720370"/>
                        <a:pt x="17403" y="720370"/>
                      </a:cubicBezTo>
                      <a:lnTo>
                        <a:pt x="17403" y="720370"/>
                      </a:lnTo>
                      <a:lnTo>
                        <a:pt x="17403" y="869227"/>
                      </a:lnTo>
                      <a:lnTo>
                        <a:pt x="17403" y="869227"/>
                      </a:lnTo>
                      <a:cubicBezTo>
                        <a:pt x="7590" y="869227"/>
                        <a:pt x="-368" y="877185"/>
                        <a:pt x="-368" y="886997"/>
                      </a:cubicBezTo>
                      <a:cubicBezTo>
                        <a:pt x="-368" y="887036"/>
                        <a:pt x="-368" y="887088"/>
                        <a:pt x="-368" y="887126"/>
                      </a:cubicBezTo>
                      <a:lnTo>
                        <a:pt x="-368" y="1155095"/>
                      </a:lnTo>
                      <a:cubicBezTo>
                        <a:pt x="-368" y="1164908"/>
                        <a:pt x="7590" y="1172866"/>
                        <a:pt x="17403" y="1172866"/>
                      </a:cubicBezTo>
                      <a:lnTo>
                        <a:pt x="17403" y="1172866"/>
                      </a:lnTo>
                      <a:lnTo>
                        <a:pt x="17403" y="1262232"/>
                      </a:lnTo>
                      <a:lnTo>
                        <a:pt x="17403" y="1262232"/>
                      </a:lnTo>
                      <a:cubicBezTo>
                        <a:pt x="7590" y="1262232"/>
                        <a:pt x="-368" y="1270190"/>
                        <a:pt x="-368" y="1280002"/>
                      </a:cubicBezTo>
                      <a:cubicBezTo>
                        <a:pt x="-368" y="1280041"/>
                        <a:pt x="-368" y="1280092"/>
                        <a:pt x="-368" y="1280131"/>
                      </a:cubicBezTo>
                      <a:lnTo>
                        <a:pt x="-368" y="1547714"/>
                      </a:lnTo>
                      <a:cubicBezTo>
                        <a:pt x="-368" y="1557526"/>
                        <a:pt x="7590" y="1565484"/>
                        <a:pt x="17403" y="1565484"/>
                      </a:cubicBezTo>
                      <a:lnTo>
                        <a:pt x="17403" y="1565484"/>
                      </a:lnTo>
                      <a:lnTo>
                        <a:pt x="17403" y="3958537"/>
                      </a:lnTo>
                      <a:cubicBezTo>
                        <a:pt x="17969" y="4133303"/>
                        <a:pt x="159538" y="4274821"/>
                        <a:pt x="334305" y="4275310"/>
                      </a:cubicBezTo>
                      <a:lnTo>
                        <a:pt x="1815154" y="4275310"/>
                      </a:lnTo>
                      <a:cubicBezTo>
                        <a:pt x="1983301" y="4274743"/>
                        <a:pt x="2119462" y="4138531"/>
                        <a:pt x="2119951" y="3970384"/>
                      </a:cubicBezTo>
                      <a:lnTo>
                        <a:pt x="2119951" y="1464658"/>
                      </a:lnTo>
                      <a:lnTo>
                        <a:pt x="2125875" y="1464658"/>
                      </a:lnTo>
                      <a:cubicBezTo>
                        <a:pt x="2135765" y="1464658"/>
                        <a:pt x="2143773" y="1456648"/>
                        <a:pt x="2143773" y="1446759"/>
                      </a:cubicBezTo>
                      <a:lnTo>
                        <a:pt x="2143773" y="988339"/>
                      </a:lnTo>
                      <a:cubicBezTo>
                        <a:pt x="2143773" y="978450"/>
                        <a:pt x="2135765" y="970440"/>
                        <a:pt x="2125875" y="970440"/>
                      </a:cubicBezTo>
                      <a:close/>
                      <a:moveTo>
                        <a:pt x="1323254" y="136014"/>
                      </a:moveTo>
                      <a:cubicBezTo>
                        <a:pt x="1323254" y="150243"/>
                        <a:pt x="1311730" y="161767"/>
                        <a:pt x="1297501" y="161767"/>
                      </a:cubicBezTo>
                      <a:cubicBezTo>
                        <a:pt x="1283271" y="161767"/>
                        <a:pt x="1271747" y="150243"/>
                        <a:pt x="1271747" y="136014"/>
                      </a:cubicBezTo>
                      <a:cubicBezTo>
                        <a:pt x="1271747" y="121785"/>
                        <a:pt x="1283271" y="110260"/>
                        <a:pt x="1297501" y="110260"/>
                      </a:cubicBezTo>
                      <a:cubicBezTo>
                        <a:pt x="1311730" y="110260"/>
                        <a:pt x="1323254" y="121785"/>
                        <a:pt x="1323254" y="136014"/>
                      </a:cubicBezTo>
                      <a:close/>
                      <a:moveTo>
                        <a:pt x="968881" y="130863"/>
                      </a:moveTo>
                      <a:lnTo>
                        <a:pt x="1200666" y="130863"/>
                      </a:lnTo>
                      <a:cubicBezTo>
                        <a:pt x="1208881" y="129536"/>
                        <a:pt x="1216620" y="135112"/>
                        <a:pt x="1217947" y="143328"/>
                      </a:cubicBezTo>
                      <a:cubicBezTo>
                        <a:pt x="1219273" y="151543"/>
                        <a:pt x="1213684" y="159282"/>
                        <a:pt x="1205469" y="160609"/>
                      </a:cubicBezTo>
                      <a:cubicBezTo>
                        <a:pt x="1203885" y="160866"/>
                        <a:pt x="1202263" y="160866"/>
                        <a:pt x="1200666" y="160609"/>
                      </a:cubicBezTo>
                      <a:lnTo>
                        <a:pt x="968881" y="160609"/>
                      </a:lnTo>
                      <a:cubicBezTo>
                        <a:pt x="960665" y="161935"/>
                        <a:pt x="952926" y="156359"/>
                        <a:pt x="951600" y="148144"/>
                      </a:cubicBezTo>
                      <a:cubicBezTo>
                        <a:pt x="950274" y="139928"/>
                        <a:pt x="955862" y="132189"/>
                        <a:pt x="964078" y="130863"/>
                      </a:cubicBezTo>
                      <a:cubicBezTo>
                        <a:pt x="965662" y="130605"/>
                        <a:pt x="967284" y="130605"/>
                        <a:pt x="968881" y="130863"/>
                      </a:cubicBezTo>
                      <a:close/>
                      <a:moveTo>
                        <a:pt x="2005733" y="3944758"/>
                      </a:moveTo>
                      <a:cubicBezTo>
                        <a:pt x="2005733" y="4048804"/>
                        <a:pt x="1928471" y="4137913"/>
                        <a:pt x="1825456" y="4137913"/>
                      </a:cubicBezTo>
                      <a:lnTo>
                        <a:pt x="342288" y="4137913"/>
                      </a:lnTo>
                      <a:cubicBezTo>
                        <a:pt x="236246" y="4135943"/>
                        <a:pt x="150576" y="4050787"/>
                        <a:pt x="147975" y="3944758"/>
                      </a:cubicBezTo>
                      <a:lnTo>
                        <a:pt x="147975" y="292984"/>
                      </a:lnTo>
                      <a:cubicBezTo>
                        <a:pt x="147975" y="188938"/>
                        <a:pt x="238114" y="112706"/>
                        <a:pt x="342288" y="112706"/>
                      </a:cubicBezTo>
                      <a:lnTo>
                        <a:pt x="513809" y="112706"/>
                      </a:lnTo>
                      <a:cubicBezTo>
                        <a:pt x="549994" y="112706"/>
                        <a:pt x="563385" y="108586"/>
                        <a:pt x="565317" y="154556"/>
                      </a:cubicBezTo>
                      <a:cubicBezTo>
                        <a:pt x="566038" y="176061"/>
                        <a:pt x="574550" y="196561"/>
                        <a:pt x="589268" y="212245"/>
                      </a:cubicBezTo>
                      <a:cubicBezTo>
                        <a:pt x="604502" y="228277"/>
                        <a:pt x="623624" y="240124"/>
                        <a:pt x="644768" y="246627"/>
                      </a:cubicBezTo>
                      <a:cubicBezTo>
                        <a:pt x="660104" y="252009"/>
                        <a:pt x="676175" y="255048"/>
                        <a:pt x="692413" y="255640"/>
                      </a:cubicBezTo>
                      <a:lnTo>
                        <a:pt x="1475975" y="255640"/>
                      </a:lnTo>
                      <a:cubicBezTo>
                        <a:pt x="1492290" y="254662"/>
                        <a:pt x="1508387" y="251327"/>
                        <a:pt x="1523749" y="245725"/>
                      </a:cubicBezTo>
                      <a:cubicBezTo>
                        <a:pt x="1544764" y="239467"/>
                        <a:pt x="1563860" y="227994"/>
                        <a:pt x="1579248" y="212374"/>
                      </a:cubicBezTo>
                      <a:cubicBezTo>
                        <a:pt x="1593992" y="197115"/>
                        <a:pt x="1602530" y="176924"/>
                        <a:pt x="1603199" y="155715"/>
                      </a:cubicBezTo>
                      <a:cubicBezTo>
                        <a:pt x="1605388" y="109745"/>
                        <a:pt x="1618781" y="112706"/>
                        <a:pt x="1654707" y="112706"/>
                      </a:cubicBezTo>
                      <a:lnTo>
                        <a:pt x="1825456" y="112706"/>
                      </a:lnTo>
                      <a:cubicBezTo>
                        <a:pt x="1922136" y="109822"/>
                        <a:pt x="2002848" y="185847"/>
                        <a:pt x="2005733" y="282528"/>
                      </a:cubicBezTo>
                      <a:cubicBezTo>
                        <a:pt x="2005836" y="286017"/>
                        <a:pt x="2005836" y="289494"/>
                        <a:pt x="2005733" y="292984"/>
                      </a:cubicBezTo>
                      <a:close/>
                    </a:path>
                  </a:pathLst>
                </a:custGeom>
                <a:solidFill>
                  <a:srgbClr val="020302"/>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74FD1A9C-8724-D865-CDE2-6927AADE27F0}"/>
                    </a:ext>
                  </a:extLst>
                </p:cNvPr>
                <p:cNvSpPr/>
                <p:nvPr/>
              </p:nvSpPr>
              <p:spPr>
                <a:xfrm>
                  <a:off x="3201986" y="2043165"/>
                  <a:ext cx="266736" cy="30135"/>
                </a:xfrm>
                <a:custGeom>
                  <a:avLst/>
                  <a:gdLst>
                    <a:gd name="connsiteX0" fmla="*/ 248893 w 266736"/>
                    <a:gd name="connsiteY0" fmla="*/ 99 h 30135"/>
                    <a:gd name="connsiteX1" fmla="*/ 17108 w 266736"/>
                    <a:gd name="connsiteY1" fmla="*/ 99 h 30135"/>
                    <a:gd name="connsiteX2" fmla="*/ -173 w 266736"/>
                    <a:gd name="connsiteY2" fmla="*/ 12564 h 30135"/>
                    <a:gd name="connsiteX3" fmla="*/ 12304 w 266736"/>
                    <a:gd name="connsiteY3" fmla="*/ 29845 h 30135"/>
                    <a:gd name="connsiteX4" fmla="*/ 17108 w 266736"/>
                    <a:gd name="connsiteY4" fmla="*/ 29845 h 30135"/>
                    <a:gd name="connsiteX5" fmla="*/ 248893 w 266736"/>
                    <a:gd name="connsiteY5" fmla="*/ 29845 h 30135"/>
                    <a:gd name="connsiteX6" fmla="*/ 266173 w 266736"/>
                    <a:gd name="connsiteY6" fmla="*/ 17380 h 30135"/>
                    <a:gd name="connsiteX7" fmla="*/ 253696 w 266736"/>
                    <a:gd name="connsiteY7" fmla="*/ 99 h 30135"/>
                    <a:gd name="connsiteX8" fmla="*/ 248893 w 266736"/>
                    <a:gd name="connsiteY8" fmla="*/ 99 h 3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36" h="30135">
                      <a:moveTo>
                        <a:pt x="248893" y="99"/>
                      </a:moveTo>
                      <a:lnTo>
                        <a:pt x="17108" y="99"/>
                      </a:lnTo>
                      <a:cubicBezTo>
                        <a:pt x="8892" y="-1227"/>
                        <a:pt x="1153" y="4349"/>
                        <a:pt x="-173" y="12564"/>
                      </a:cubicBezTo>
                      <a:cubicBezTo>
                        <a:pt x="-1500" y="20780"/>
                        <a:pt x="4089" y="28519"/>
                        <a:pt x="12304" y="29845"/>
                      </a:cubicBezTo>
                      <a:cubicBezTo>
                        <a:pt x="13888" y="30103"/>
                        <a:pt x="15511" y="30103"/>
                        <a:pt x="17108" y="29845"/>
                      </a:cubicBezTo>
                      <a:lnTo>
                        <a:pt x="248893" y="29845"/>
                      </a:lnTo>
                      <a:cubicBezTo>
                        <a:pt x="257108" y="31171"/>
                        <a:pt x="264847" y="25596"/>
                        <a:pt x="266173" y="17380"/>
                      </a:cubicBezTo>
                      <a:cubicBezTo>
                        <a:pt x="267500" y="9165"/>
                        <a:pt x="261911" y="1426"/>
                        <a:pt x="253696" y="99"/>
                      </a:cubicBezTo>
                      <a:cubicBezTo>
                        <a:pt x="252112" y="-158"/>
                        <a:pt x="250489" y="-158"/>
                        <a:pt x="248893" y="99"/>
                      </a:cubicBezTo>
                      <a:close/>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1C6E41D7-B62C-2A7C-7CFE-8DE4C6F1C150}"/>
                    </a:ext>
                  </a:extLst>
                </p:cNvPr>
                <p:cNvSpPr/>
                <p:nvPr/>
              </p:nvSpPr>
              <p:spPr>
                <a:xfrm>
                  <a:off x="3521426" y="2021985"/>
                  <a:ext cx="51507" cy="51507"/>
                </a:xfrm>
                <a:custGeom>
                  <a:avLst/>
                  <a:gdLst>
                    <a:gd name="connsiteX0" fmla="*/ 25386 w 51507"/>
                    <a:gd name="connsiteY0" fmla="*/ -96 h 51507"/>
                    <a:gd name="connsiteX1" fmla="*/ -368 w 51507"/>
                    <a:gd name="connsiteY1" fmla="*/ 25658 h 51507"/>
                    <a:gd name="connsiteX2" fmla="*/ 25386 w 51507"/>
                    <a:gd name="connsiteY2" fmla="*/ 51412 h 51507"/>
                    <a:gd name="connsiteX3" fmla="*/ 51140 w 51507"/>
                    <a:gd name="connsiteY3" fmla="*/ 25658 h 51507"/>
                    <a:gd name="connsiteX4" fmla="*/ 25386 w 51507"/>
                    <a:gd name="connsiteY4" fmla="*/ -96 h 51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07" h="51507">
                      <a:moveTo>
                        <a:pt x="25386" y="-96"/>
                      </a:moveTo>
                      <a:cubicBezTo>
                        <a:pt x="11157" y="-96"/>
                        <a:pt x="-368" y="11429"/>
                        <a:pt x="-368" y="25658"/>
                      </a:cubicBezTo>
                      <a:cubicBezTo>
                        <a:pt x="-368" y="39887"/>
                        <a:pt x="11157" y="51412"/>
                        <a:pt x="25386" y="51412"/>
                      </a:cubicBezTo>
                      <a:cubicBezTo>
                        <a:pt x="39615" y="51412"/>
                        <a:pt x="51140" y="39887"/>
                        <a:pt x="51140" y="25658"/>
                      </a:cubicBezTo>
                      <a:cubicBezTo>
                        <a:pt x="51140" y="11429"/>
                        <a:pt x="39615" y="-96"/>
                        <a:pt x="25386" y="-96"/>
                      </a:cubicBezTo>
                      <a:close/>
                    </a:path>
                  </a:pathLst>
                </a:custGeom>
                <a:solidFill>
                  <a:srgbClr val="FFFFFF"/>
                </a:solidFill>
                <a:ln w="12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935A3926-F7FD-9078-D1A9-25ABEAC85105}"/>
                    </a:ext>
                  </a:extLst>
                </p:cNvPr>
                <p:cNvSpPr txBox="1"/>
                <p:nvPr/>
              </p:nvSpPr>
              <p:spPr>
                <a:xfrm>
                  <a:off x="2595721" y="2454197"/>
                  <a:ext cx="53732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rPr>
                    <a:t>@username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rPr>
                    <a:t>New York, NY</a:t>
                  </a:r>
                  <a:endParaRPr kumimoji="0" lang="en-IN" sz="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CEFBDE48-25E6-A044-3B9B-0B3A634BBD55}"/>
                    </a:ext>
                  </a:extLst>
                </p:cNvPr>
                <p:cNvSpPr txBox="1"/>
                <p:nvPr/>
              </p:nvSpPr>
              <p:spPr>
                <a:xfrm>
                  <a:off x="2439843" y="5304306"/>
                  <a:ext cx="134844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rPr>
                    <a:t>Liked by </a:t>
                  </a:r>
                  <a:r>
                    <a:rPr kumimoji="0" lang="en-US" sz="500" b="1" i="0" u="none" strike="noStrike" kern="1200" cap="none" spc="0" normalizeH="0" baseline="0" noProof="0" dirty="0">
                      <a:ln>
                        <a:noFill/>
                      </a:ln>
                      <a:solidFill>
                        <a:prstClr val="black"/>
                      </a:solidFill>
                      <a:effectLst/>
                      <a:uLnTx/>
                      <a:uFillTx/>
                      <a:latin typeface="Calibri" panose="020F0502020204030204"/>
                      <a:ea typeface="+mn-ea"/>
                      <a:cs typeface="+mn-cs"/>
                    </a:rPr>
                    <a:t>username, username</a:t>
                  </a:r>
                  <a:r>
                    <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500" b="1" i="0" u="none" strike="noStrike" kern="1200" cap="none" spc="0" normalizeH="0" baseline="0" noProof="0" dirty="0">
                      <a:ln>
                        <a:noFill/>
                      </a:ln>
                      <a:solidFill>
                        <a:prstClr val="black"/>
                      </a:solidFill>
                      <a:effectLst/>
                      <a:uLnTx/>
                      <a:uFillTx/>
                      <a:latin typeface="Calibri" panose="020F0502020204030204"/>
                      <a:ea typeface="+mn-ea"/>
                      <a:cs typeface="+mn-cs"/>
                    </a:rPr>
                    <a:t>26 others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black"/>
                      </a:solidFill>
                      <a:effectLst/>
                      <a:uLnTx/>
                      <a:uFillTx/>
                      <a:latin typeface="Calibri" panose="020F0502020204030204"/>
                      <a:ea typeface="+mn-ea"/>
                      <a:cs typeface="+mn-cs"/>
                    </a:rPr>
                    <a:t>@username</a:t>
                  </a:r>
                  <a:r>
                    <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rPr>
                    <a:t> looking good!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See the 1,234 comments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1hours ago</a:t>
                  </a:r>
                  <a:endParaRPr kumimoji="0" lang="en-IN" sz="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grpSp>
          <p:sp>
            <p:nvSpPr>
              <p:cNvPr id="58" name="Rectangle 57">
                <a:extLst>
                  <a:ext uri="{FF2B5EF4-FFF2-40B4-BE49-F238E27FC236}">
                    <a16:creationId xmlns:a16="http://schemas.microsoft.com/office/drawing/2014/main" id="{99CCDA92-5D8E-8E53-76EC-B89683401017}"/>
                  </a:ext>
                </a:extLst>
              </p:cNvPr>
              <p:cNvSpPr/>
              <p:nvPr/>
            </p:nvSpPr>
            <p:spPr>
              <a:xfrm>
                <a:off x="2396625" y="2698797"/>
                <a:ext cx="1860075" cy="24169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8" name="Group 1037">
              <a:extLst>
                <a:ext uri="{FF2B5EF4-FFF2-40B4-BE49-F238E27FC236}">
                  <a16:creationId xmlns:a16="http://schemas.microsoft.com/office/drawing/2014/main" id="{69252EF4-F8D6-E6AC-B062-352EF403A359}"/>
                </a:ext>
              </a:extLst>
            </p:cNvPr>
            <p:cNvGrpSpPr/>
            <p:nvPr/>
          </p:nvGrpSpPr>
          <p:grpSpPr>
            <a:xfrm>
              <a:off x="4528288" y="2489548"/>
              <a:ext cx="6755324" cy="3340454"/>
              <a:chOff x="4528288" y="2367090"/>
              <a:chExt cx="6755324" cy="3340454"/>
            </a:xfrm>
          </p:grpSpPr>
          <p:grpSp>
            <p:nvGrpSpPr>
              <p:cNvPr id="1037" name="Group 1036">
                <a:extLst>
                  <a:ext uri="{FF2B5EF4-FFF2-40B4-BE49-F238E27FC236}">
                    <a16:creationId xmlns:a16="http://schemas.microsoft.com/office/drawing/2014/main" id="{834B2F30-2631-A6D0-0AA8-A1BCFA8506BA}"/>
                  </a:ext>
                </a:extLst>
              </p:cNvPr>
              <p:cNvGrpSpPr/>
              <p:nvPr/>
            </p:nvGrpSpPr>
            <p:grpSpPr>
              <a:xfrm>
                <a:off x="4528288" y="4804142"/>
                <a:ext cx="6755324" cy="903402"/>
                <a:chOff x="4528288" y="4804142"/>
                <a:chExt cx="6755324" cy="903402"/>
              </a:xfrm>
            </p:grpSpPr>
            <p:sp>
              <p:nvSpPr>
                <p:cNvPr id="1024" name="Rectangle 1023">
                  <a:extLst>
                    <a:ext uri="{FF2B5EF4-FFF2-40B4-BE49-F238E27FC236}">
                      <a16:creationId xmlns:a16="http://schemas.microsoft.com/office/drawing/2014/main" id="{3C7F7DD0-8DB7-8C65-F5B4-7C3AC5D1FE79}"/>
                    </a:ext>
                  </a:extLst>
                </p:cNvPr>
                <p:cNvSpPr/>
                <p:nvPr/>
              </p:nvSpPr>
              <p:spPr>
                <a:xfrm>
                  <a:off x="9341456" y="4804142"/>
                  <a:ext cx="1942156" cy="903402"/>
                </a:xfrm>
                <a:prstGeom prst="rect">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31" name="Group 1030">
                  <a:extLst>
                    <a:ext uri="{FF2B5EF4-FFF2-40B4-BE49-F238E27FC236}">
                      <a16:creationId xmlns:a16="http://schemas.microsoft.com/office/drawing/2014/main" id="{01773207-2909-4FFA-C28E-A917B73F0F19}"/>
                    </a:ext>
                  </a:extLst>
                </p:cNvPr>
                <p:cNvGrpSpPr/>
                <p:nvPr/>
              </p:nvGrpSpPr>
              <p:grpSpPr>
                <a:xfrm>
                  <a:off x="4528288" y="4804142"/>
                  <a:ext cx="1942156" cy="903402"/>
                  <a:chOff x="4528288" y="4804142"/>
                  <a:chExt cx="1942156" cy="903402"/>
                </a:xfrm>
              </p:grpSpPr>
              <p:sp>
                <p:nvSpPr>
                  <p:cNvPr id="62" name="Rectangle 61">
                    <a:extLst>
                      <a:ext uri="{FF2B5EF4-FFF2-40B4-BE49-F238E27FC236}">
                        <a16:creationId xmlns:a16="http://schemas.microsoft.com/office/drawing/2014/main" id="{97521C78-1EE6-4C55-42A5-6D544553BF32}"/>
                      </a:ext>
                    </a:extLst>
                  </p:cNvPr>
                  <p:cNvSpPr/>
                  <p:nvPr/>
                </p:nvSpPr>
                <p:spPr>
                  <a:xfrm>
                    <a:off x="4528288" y="4804142"/>
                    <a:ext cx="1942156" cy="903402"/>
                  </a:xfrm>
                  <a:prstGeom prst="rect">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7" name="TextBox 1026">
                    <a:extLst>
                      <a:ext uri="{FF2B5EF4-FFF2-40B4-BE49-F238E27FC236}">
                        <a16:creationId xmlns:a16="http://schemas.microsoft.com/office/drawing/2014/main" id="{1A5A6A58-D863-9CAF-84E4-91A9DB9A5ED7}"/>
                      </a:ext>
                    </a:extLst>
                  </p:cNvPr>
                  <p:cNvSpPr txBox="1"/>
                  <p:nvPr/>
                </p:nvSpPr>
                <p:spPr>
                  <a:xfrm>
                    <a:off x="4749653" y="4963456"/>
                    <a:ext cx="149942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5BD5"/>
                        </a:solidFill>
                        <a:effectLst/>
                        <a:uLnTx/>
                        <a:uFillTx/>
                        <a:latin typeface="Lora" pitchFamily="2" charset="0"/>
                        <a:ea typeface="+mn-ea"/>
                        <a:cs typeface="+mn-cs"/>
                      </a:rPr>
                      <a:t>273</a:t>
                    </a:r>
                    <a:endParaRPr kumimoji="0" lang="en-US" sz="1800" b="1" i="0" u="none" strike="noStrike" kern="1200" cap="none" spc="0" normalizeH="0" baseline="0" noProof="0" dirty="0">
                      <a:ln>
                        <a:noFill/>
                      </a:ln>
                      <a:solidFill>
                        <a:srgbClr val="4F5BD5"/>
                      </a:solidFill>
                      <a:effectLst/>
                      <a:uLnTx/>
                      <a:uFillTx/>
                      <a:latin typeface="Lora"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Lora" pitchFamily="2" charset="0"/>
                        <a:ea typeface="+mn-ea"/>
                        <a:cs typeface="+mn-cs"/>
                      </a:rPr>
                      <a:t>POSTS</a:t>
                    </a:r>
                    <a:endParaRPr kumimoji="0" lang="en-IN" sz="1800" b="1" i="0" u="none" strike="noStrike" kern="1200" cap="none" spc="0" normalizeH="0" baseline="0" noProof="0" dirty="0">
                      <a:ln>
                        <a:noFill/>
                      </a:ln>
                      <a:solidFill>
                        <a:prstClr val="black"/>
                      </a:solidFill>
                      <a:effectLst/>
                      <a:uLnTx/>
                      <a:uFillTx/>
                      <a:latin typeface="Lora" pitchFamily="2" charset="0"/>
                      <a:ea typeface="+mn-ea"/>
                      <a:cs typeface="+mn-cs"/>
                    </a:endParaRPr>
                  </a:p>
                </p:txBody>
              </p:sp>
            </p:grpSp>
            <p:grpSp>
              <p:nvGrpSpPr>
                <p:cNvPr id="1032" name="Group 1031">
                  <a:extLst>
                    <a:ext uri="{FF2B5EF4-FFF2-40B4-BE49-F238E27FC236}">
                      <a16:creationId xmlns:a16="http://schemas.microsoft.com/office/drawing/2014/main" id="{527AA0CD-996A-2BCD-C42A-2F6D2553FC7A}"/>
                    </a:ext>
                  </a:extLst>
                </p:cNvPr>
                <p:cNvGrpSpPr/>
                <p:nvPr/>
              </p:nvGrpSpPr>
              <p:grpSpPr>
                <a:xfrm>
                  <a:off x="6934872" y="4804142"/>
                  <a:ext cx="1942156" cy="903402"/>
                  <a:chOff x="6934872" y="4804142"/>
                  <a:chExt cx="1942156" cy="903402"/>
                </a:xfrm>
              </p:grpSpPr>
              <p:sp>
                <p:nvSpPr>
                  <p:cNvPr id="63" name="Rectangle 62">
                    <a:extLst>
                      <a:ext uri="{FF2B5EF4-FFF2-40B4-BE49-F238E27FC236}">
                        <a16:creationId xmlns:a16="http://schemas.microsoft.com/office/drawing/2014/main" id="{7EC3491B-46CA-A705-8A2C-D78F102C5CE3}"/>
                      </a:ext>
                    </a:extLst>
                  </p:cNvPr>
                  <p:cNvSpPr/>
                  <p:nvPr/>
                </p:nvSpPr>
                <p:spPr>
                  <a:xfrm>
                    <a:off x="6934872" y="4804142"/>
                    <a:ext cx="1942156" cy="903402"/>
                  </a:xfrm>
                  <a:prstGeom prst="rect">
                    <a:avLst/>
                  </a:prstGeom>
                  <a:solidFill>
                    <a:schemeClr val="bg1"/>
                  </a:solidFill>
                  <a:ln>
                    <a:noFill/>
                  </a:ln>
                  <a:effectLst>
                    <a:outerShdw blurRad="101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TextBox 1028">
                    <a:extLst>
                      <a:ext uri="{FF2B5EF4-FFF2-40B4-BE49-F238E27FC236}">
                        <a16:creationId xmlns:a16="http://schemas.microsoft.com/office/drawing/2014/main" id="{2A5A2DE5-249E-39CA-A5B0-6CB52922D580}"/>
                      </a:ext>
                    </a:extLst>
                  </p:cNvPr>
                  <p:cNvSpPr txBox="1"/>
                  <p:nvPr/>
                </p:nvSpPr>
                <p:spPr>
                  <a:xfrm>
                    <a:off x="7156238" y="4963456"/>
                    <a:ext cx="14994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962FBF"/>
                        </a:solidFill>
                        <a:latin typeface="Lora" pitchFamily="2" charset="0"/>
                      </a:rPr>
                      <a:t>3,02</a:t>
                    </a:r>
                    <a:r>
                      <a:rPr kumimoji="0" lang="en-US" sz="2400" b="1" i="0" u="none" strike="noStrike" kern="1200" cap="none" spc="0" normalizeH="0" baseline="0" noProof="0" dirty="0">
                        <a:ln>
                          <a:noFill/>
                        </a:ln>
                        <a:solidFill>
                          <a:srgbClr val="962FBF"/>
                        </a:solidFill>
                        <a:effectLst/>
                        <a:uLnTx/>
                        <a:uFillTx/>
                        <a:latin typeface="Lora" pitchFamily="2" charset="0"/>
                        <a:ea typeface="+mn-ea"/>
                        <a:cs typeface="+mn-cs"/>
                      </a:rPr>
                      <a:t>,513</a:t>
                    </a:r>
                    <a:endParaRPr kumimoji="0" lang="en-US" sz="1800" b="1" i="0" u="none" strike="noStrike" kern="1200" cap="none" spc="0" normalizeH="0" baseline="0" noProof="0" dirty="0">
                      <a:ln>
                        <a:noFill/>
                      </a:ln>
                      <a:solidFill>
                        <a:srgbClr val="962FBF"/>
                      </a:solidFill>
                      <a:effectLst/>
                      <a:uLnTx/>
                      <a:uFillTx/>
                      <a:latin typeface="Lora"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Lora" pitchFamily="2" charset="0"/>
                        <a:ea typeface="+mn-ea"/>
                        <a:cs typeface="+mn-cs"/>
                      </a:rPr>
                      <a:t>NEW FOLLOWERS</a:t>
                    </a:r>
                    <a:endParaRPr kumimoji="0" lang="en-IN" sz="1800" b="1" i="0" u="none" strike="noStrike" kern="1200" cap="none" spc="0" normalizeH="0" baseline="0" noProof="0" dirty="0">
                      <a:ln>
                        <a:noFill/>
                      </a:ln>
                      <a:solidFill>
                        <a:prstClr val="black"/>
                      </a:solidFill>
                      <a:effectLst/>
                      <a:uLnTx/>
                      <a:uFillTx/>
                      <a:latin typeface="Lora" pitchFamily="2" charset="0"/>
                      <a:ea typeface="+mn-ea"/>
                      <a:cs typeface="+mn-cs"/>
                    </a:endParaRPr>
                  </a:p>
                </p:txBody>
              </p:sp>
            </p:grpSp>
            <p:sp>
              <p:nvSpPr>
                <p:cNvPr id="1030" name="TextBox 1029">
                  <a:extLst>
                    <a:ext uri="{FF2B5EF4-FFF2-40B4-BE49-F238E27FC236}">
                      <a16:creationId xmlns:a16="http://schemas.microsoft.com/office/drawing/2014/main" id="{E2DFDD5B-B919-ED48-5320-7C735EBEAD38}"/>
                    </a:ext>
                  </a:extLst>
                </p:cNvPr>
                <p:cNvSpPr txBox="1"/>
                <p:nvPr/>
              </p:nvSpPr>
              <p:spPr>
                <a:xfrm>
                  <a:off x="9583360" y="4963456"/>
                  <a:ext cx="145834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A7E1E"/>
                      </a:solidFill>
                      <a:effectLst/>
                      <a:uLnTx/>
                      <a:uFillTx/>
                      <a:latin typeface="Lora" pitchFamily="2" charset="0"/>
                      <a:ea typeface="+mn-ea"/>
                      <a:cs typeface="+mn-cs"/>
                    </a:rPr>
                    <a:t>4,48,013</a:t>
                  </a:r>
                  <a:endParaRPr kumimoji="0" lang="en-US" sz="1800" b="1" i="0" u="none" strike="noStrike" kern="1200" cap="none" spc="0" normalizeH="0" baseline="0" noProof="0" dirty="0">
                    <a:ln>
                      <a:noFill/>
                    </a:ln>
                    <a:solidFill>
                      <a:srgbClr val="FA7E1E"/>
                    </a:solidFill>
                    <a:effectLst/>
                    <a:uLnTx/>
                    <a:uFillTx/>
                    <a:latin typeface="Lora"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Lora" pitchFamily="2" charset="0"/>
                      <a:ea typeface="+mn-ea"/>
                      <a:cs typeface="+mn-cs"/>
                    </a:rPr>
                    <a:t>PROFILE VISITS</a:t>
                  </a:r>
                  <a:endParaRPr kumimoji="0" lang="en-IN" sz="800" b="1" i="0" u="none" strike="noStrike" kern="1200" cap="none" spc="0" normalizeH="0" baseline="0" noProof="0" dirty="0">
                    <a:ln>
                      <a:noFill/>
                    </a:ln>
                    <a:solidFill>
                      <a:prstClr val="black"/>
                    </a:solidFill>
                    <a:effectLst/>
                    <a:uLnTx/>
                    <a:uFillTx/>
                    <a:latin typeface="Lora" pitchFamily="2" charset="0"/>
                    <a:ea typeface="+mn-ea"/>
                    <a:cs typeface="+mn-cs"/>
                  </a:endParaRPr>
                </a:p>
              </p:txBody>
            </p:sp>
          </p:grpSp>
          <p:grpSp>
            <p:nvGrpSpPr>
              <p:cNvPr id="1035" name="Group 1034">
                <a:extLst>
                  <a:ext uri="{FF2B5EF4-FFF2-40B4-BE49-F238E27FC236}">
                    <a16:creationId xmlns:a16="http://schemas.microsoft.com/office/drawing/2014/main" id="{2793A66A-18B4-8098-E567-9308A4AB84E9}"/>
                  </a:ext>
                </a:extLst>
              </p:cNvPr>
              <p:cNvGrpSpPr/>
              <p:nvPr/>
            </p:nvGrpSpPr>
            <p:grpSpPr>
              <a:xfrm>
                <a:off x="5045318" y="2367090"/>
                <a:ext cx="5721264" cy="1279986"/>
                <a:chOff x="4979719" y="2326401"/>
                <a:chExt cx="5721264" cy="1279986"/>
              </a:xfrm>
            </p:grpSpPr>
            <p:sp>
              <p:nvSpPr>
                <p:cNvPr id="1033" name="TextBox 1032">
                  <a:extLst>
                    <a:ext uri="{FF2B5EF4-FFF2-40B4-BE49-F238E27FC236}">
                      <a16:creationId xmlns:a16="http://schemas.microsoft.com/office/drawing/2014/main" id="{1CF61D3F-FB07-12B4-147F-ED8E638D7CCA}"/>
                    </a:ext>
                  </a:extLst>
                </p:cNvPr>
                <p:cNvSpPr txBox="1"/>
                <p:nvPr/>
              </p:nvSpPr>
              <p:spPr>
                <a:xfrm>
                  <a:off x="5842521" y="2326401"/>
                  <a:ext cx="41056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Lora" pitchFamily="2" charset="0"/>
                      <a:ea typeface="+mn-ea"/>
                      <a:cs typeface="+mn-cs"/>
                    </a:rPr>
                    <a:t>Instagram Account Details</a:t>
                  </a:r>
                  <a:endParaRPr kumimoji="0" lang="en-IN" sz="2400" b="1" i="0" u="none" strike="noStrike" kern="1200" cap="none" spc="0" normalizeH="0" baseline="0" noProof="0" dirty="0">
                    <a:ln>
                      <a:noFill/>
                    </a:ln>
                    <a:solidFill>
                      <a:prstClr val="white"/>
                    </a:solidFill>
                    <a:effectLst/>
                    <a:uLnTx/>
                    <a:uFillTx/>
                    <a:latin typeface="Lora" pitchFamily="2" charset="0"/>
                    <a:ea typeface="+mn-ea"/>
                    <a:cs typeface="+mn-cs"/>
                  </a:endParaRPr>
                </a:p>
              </p:txBody>
            </p:sp>
            <p:sp>
              <p:nvSpPr>
                <p:cNvPr id="1034" name="TextBox 1033">
                  <a:extLst>
                    <a:ext uri="{FF2B5EF4-FFF2-40B4-BE49-F238E27FC236}">
                      <a16:creationId xmlns:a16="http://schemas.microsoft.com/office/drawing/2014/main" id="{287463BF-EB56-91B7-A332-1E1356D1C9F6}"/>
                    </a:ext>
                  </a:extLst>
                </p:cNvPr>
                <p:cNvSpPr txBox="1"/>
                <p:nvPr/>
              </p:nvSpPr>
              <p:spPr>
                <a:xfrm>
                  <a:off x="4979719" y="2867723"/>
                  <a:ext cx="572126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rPr>
                    <a:t>The analysis is based on Three key database tables containing detailed records of interactions, including user activity, engagement metrics and content performance recorded for 9 months-January to September</a:t>
                  </a:r>
                </a:p>
              </p:txBody>
            </p:sp>
          </p:grpSp>
        </p:grpSp>
      </p:grpSp>
      <p:pic>
        <p:nvPicPr>
          <p:cNvPr id="4" name="Picture 3">
            <a:extLst>
              <a:ext uri="{FF2B5EF4-FFF2-40B4-BE49-F238E27FC236}">
                <a16:creationId xmlns:a16="http://schemas.microsoft.com/office/drawing/2014/main" id="{8997245A-B05F-C434-C8BA-964748060BE7}"/>
              </a:ext>
            </a:extLst>
          </p:cNvPr>
          <p:cNvPicPr>
            <a:picLocks noChangeAspect="1"/>
          </p:cNvPicPr>
          <p:nvPr/>
        </p:nvPicPr>
        <p:blipFill>
          <a:blip r:embed="rId4">
            <a:extLst>
              <a:ext uri="{28A0092B-C50C-407E-A947-70E740481C1C}">
                <a14:useLocalDpi xmlns:a14="http://schemas.microsoft.com/office/drawing/2010/main" val="0"/>
              </a:ext>
            </a:extLst>
          </a:blip>
          <a:srcRect l="24838" t="14869" r="23185" b="1124"/>
          <a:stretch/>
        </p:blipFill>
        <p:spPr>
          <a:xfrm>
            <a:off x="481002" y="2273378"/>
            <a:ext cx="1860075" cy="2408405"/>
          </a:xfrm>
          <a:prstGeom prst="rect">
            <a:avLst/>
          </a:prstGeom>
        </p:spPr>
      </p:pic>
    </p:spTree>
    <p:extLst>
      <p:ext uri="{BB962C8B-B14F-4D97-AF65-F5344CB8AC3E}">
        <p14:creationId xmlns:p14="http://schemas.microsoft.com/office/powerpoint/2010/main" val="1199909440"/>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D6051B46-4739-7724-1996-0B9688837EB4}"/>
              </a:ext>
            </a:extLst>
          </p:cNvPr>
          <p:cNvSpPr/>
          <p:nvPr/>
        </p:nvSpPr>
        <p:spPr>
          <a:xfrm>
            <a:off x="9364025" y="2070126"/>
            <a:ext cx="2414016" cy="4005072"/>
          </a:xfrm>
          <a:prstGeom prst="roundRect">
            <a:avLst/>
          </a:prstGeom>
          <a:solidFill>
            <a:schemeClr val="bg1"/>
          </a:solidFill>
          <a:ln>
            <a:solidFill>
              <a:srgbClr val="8338EC"/>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F5BD5"/>
                </a:solidFill>
                <a:effectLst/>
                <a:uLnTx/>
                <a:uFillTx/>
                <a:latin typeface="Lora" pitchFamily="2" charset="0"/>
                <a:ea typeface="+mn-ea"/>
                <a:cs typeface="+mn-cs"/>
              </a:rPr>
              <a:t>                                                                                               </a:t>
            </a:r>
          </a:p>
        </p:txBody>
      </p:sp>
      <p:grpSp>
        <p:nvGrpSpPr>
          <p:cNvPr id="15" name="Group 14">
            <a:extLst>
              <a:ext uri="{FF2B5EF4-FFF2-40B4-BE49-F238E27FC236}">
                <a16:creationId xmlns:a16="http://schemas.microsoft.com/office/drawing/2014/main" id="{27976F36-9DDA-5397-00FD-7D2BB62C30CD}"/>
              </a:ext>
            </a:extLst>
          </p:cNvPr>
          <p:cNvGrpSpPr/>
          <p:nvPr/>
        </p:nvGrpSpPr>
        <p:grpSpPr>
          <a:xfrm>
            <a:off x="375338" y="2074278"/>
            <a:ext cx="2412348" cy="4007311"/>
            <a:chOff x="4310180" y="4888500"/>
            <a:chExt cx="1942156" cy="946850"/>
          </a:xfrm>
        </p:grpSpPr>
        <p:sp>
          <p:nvSpPr>
            <p:cNvPr id="7" name="Rectangle: Rounded Corners 6">
              <a:extLst>
                <a:ext uri="{FF2B5EF4-FFF2-40B4-BE49-F238E27FC236}">
                  <a16:creationId xmlns:a16="http://schemas.microsoft.com/office/drawing/2014/main" id="{F654BBB3-1EDB-17A3-8504-FA0C664E35DA}"/>
                </a:ext>
              </a:extLst>
            </p:cNvPr>
            <p:cNvSpPr/>
            <p:nvPr/>
          </p:nvSpPr>
          <p:spPr>
            <a:xfrm>
              <a:off x="4310180" y="4888500"/>
              <a:ext cx="1942156" cy="946850"/>
            </a:xfrm>
            <a:prstGeom prst="roundRect">
              <a:avLst/>
            </a:prstGeom>
            <a:solidFill>
              <a:schemeClr val="bg1"/>
            </a:solidFill>
            <a:ln>
              <a:solidFill>
                <a:srgbClr val="8338EC"/>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D337056-D51E-669C-24C0-8ED891A2DACC}"/>
                </a:ext>
              </a:extLst>
            </p:cNvPr>
            <p:cNvSpPr txBox="1"/>
            <p:nvPr/>
          </p:nvSpPr>
          <p:spPr>
            <a:xfrm>
              <a:off x="4531544" y="4942269"/>
              <a:ext cx="1499426"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F5BD5"/>
                  </a:solidFill>
                  <a:effectLst/>
                  <a:uLnTx/>
                  <a:uFillTx/>
                  <a:latin typeface="Lora" pitchFamily="2" charset="0"/>
                  <a:ea typeface="+mn-ea"/>
                  <a:cs typeface="+mn-cs"/>
                </a:rPr>
                <a:t>IG Carousel</a:t>
              </a:r>
            </a:p>
            <a:p>
              <a:pPr algn="ctr" defTabSz="914400">
                <a:defRPr/>
              </a:pPr>
              <a:r>
                <a:rPr lang="en-IN" sz="1600" b="1" dirty="0">
                  <a:solidFill>
                    <a:srgbClr val="FF006E"/>
                  </a:solidFill>
                  <a:latin typeface="Lora" pitchFamily="2" charset="0"/>
                </a:rPr>
                <a:t>49 Posts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Lora" pitchFamily="2" charset="0"/>
                <a:ea typeface="+mn-ea"/>
                <a:cs typeface="+mn-cs"/>
              </a:endParaRPr>
            </a:p>
          </p:txBody>
        </p:sp>
      </p:grpSp>
      <p:sp>
        <p:nvSpPr>
          <p:cNvPr id="2" name="TextBox 1">
            <a:extLst>
              <a:ext uri="{FF2B5EF4-FFF2-40B4-BE49-F238E27FC236}">
                <a16:creationId xmlns:a16="http://schemas.microsoft.com/office/drawing/2014/main" id="{97BA02B8-E32D-117B-5710-8280F63D8C14}"/>
              </a:ext>
            </a:extLst>
          </p:cNvPr>
          <p:cNvSpPr txBox="1"/>
          <p:nvPr/>
        </p:nvSpPr>
        <p:spPr>
          <a:xfrm>
            <a:off x="0" y="686662"/>
            <a:ext cx="12192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rPr>
              <a:t>1.How many unique post types are found in the 'fact content' table?</a:t>
            </a:r>
            <a:endParaRPr kumimoji="0" lang="en-IN"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4" name="Picture 3">
            <a:extLst>
              <a:ext uri="{FF2B5EF4-FFF2-40B4-BE49-F238E27FC236}">
                <a16:creationId xmlns:a16="http://schemas.microsoft.com/office/drawing/2014/main" id="{4848DBF3-F6CC-F3BA-8681-25D2CB70375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2863" y1="23013" x2="42863" y2="23013"/>
                        <a14:foregroundMark x1="44060" y1="22179" x2="44060" y2="22179"/>
                        <a14:foregroundMark x1="44274" y1="22179" x2="44274" y2="22179"/>
                        <a14:foregroundMark x1="46880" y1="23590" x2="46880" y2="23590"/>
                        <a14:foregroundMark x1="49444" y1="22308" x2="49444" y2="22308"/>
                        <a14:foregroundMark x1="51709" y1="22115" x2="51709" y2="22115"/>
                        <a14:foregroundMark x1="53632" y1="24038" x2="53632" y2="24038"/>
                        <a14:foregroundMark x1="55897" y1="22436" x2="55897" y2="22436"/>
                        <a14:foregroundMark x1="59188" y1="21667" x2="59188" y2="21667"/>
                        <a14:foregroundMark x1="61068" y1="22756" x2="61068" y2="22756"/>
                        <a14:foregroundMark x1="65256" y1="22756" x2="65256" y2="22756"/>
                        <a14:foregroundMark x1="67735" y1="25705" x2="67735" y2="25705"/>
                        <a14:foregroundMark x1="70427" y1="22692" x2="70427" y2="22692"/>
                        <a14:foregroundMark x1="73291" y1="21731" x2="73291" y2="21731"/>
                        <a14:foregroundMark x1="75299" y1="23654" x2="75299" y2="23654"/>
                        <a14:foregroundMark x1="77821" y1="22756" x2="77821" y2="22756"/>
                        <a14:foregroundMark x1="80171" y1="22115" x2="80171" y2="22115"/>
                        <a14:foregroundMark x1="82393" y1="23205" x2="82393" y2="23205"/>
                        <a14:foregroundMark x1="63162" y1="22115" x2="63162" y2="22115"/>
                        <a14:foregroundMark x1="61368" y1="22756" x2="61368" y2="22756"/>
                        <a14:foregroundMark x1="61966" y1="27244" x2="61966" y2="27244"/>
                        <a14:foregroundMark x1="60983" y1="26474" x2="60983" y2="26474"/>
                        <a14:foregroundMark x1="68419" y1="22564" x2="68419" y2="22564"/>
                        <a14:backgroundMark x1="51752" y1="25385" x2="51752" y2="25385"/>
                        <a14:backgroundMark x1="56795" y1="23333" x2="56795" y2="23333"/>
                        <a14:backgroundMark x1="59188" y1="25385" x2="59188" y2="25385"/>
                        <a14:backgroundMark x1="68547" y1="25449" x2="68547" y2="25449"/>
                        <a14:backgroundMark x1="73632" y1="24808" x2="73632" y2="24808"/>
                        <a14:backgroundMark x1="70940" y1="23333" x2="70940" y2="23333"/>
                        <a14:backgroundMark x1="44658" y1="24551" x2="44658" y2="24551"/>
                        <a14:backgroundMark x1="61496" y1="25000" x2="61496" y2="25000"/>
                      </a14:backgroundRemoval>
                    </a14:imgEffect>
                  </a14:imgLayer>
                </a14:imgProps>
              </a:ext>
              <a:ext uri="{28A0092B-C50C-407E-A947-70E740481C1C}">
                <a14:useLocalDpi xmlns:a14="http://schemas.microsoft.com/office/drawing/2010/main" val="0"/>
              </a:ext>
            </a:extLst>
          </a:blip>
          <a:stretch>
            <a:fillRect/>
          </a:stretch>
        </p:blipFill>
        <p:spPr>
          <a:xfrm>
            <a:off x="165697" y="2764100"/>
            <a:ext cx="2864280" cy="2617124"/>
          </a:xfrm>
          <a:prstGeom prst="rect">
            <a:avLst/>
          </a:prstGeom>
        </p:spPr>
      </p:pic>
      <p:pic>
        <p:nvPicPr>
          <p:cNvPr id="9" name="Picture 8">
            <a:extLst>
              <a:ext uri="{FF2B5EF4-FFF2-40B4-BE49-F238E27FC236}">
                <a16:creationId xmlns:a16="http://schemas.microsoft.com/office/drawing/2014/main" id="{8A637540-668C-5B53-2E3F-B008C8200209}"/>
              </a:ext>
            </a:extLst>
          </p:cNvPr>
          <p:cNvPicPr>
            <a:picLocks noChangeAspect="1"/>
          </p:cNvPicPr>
          <p:nvPr/>
        </p:nvPicPr>
        <p:blipFill>
          <a:blip r:embed="rId10"/>
          <a:stretch>
            <a:fillRect/>
          </a:stretch>
        </p:blipFill>
        <p:spPr>
          <a:xfrm>
            <a:off x="4843543" y="1179697"/>
            <a:ext cx="2006703" cy="635033"/>
          </a:xfrm>
          <a:prstGeom prst="rect">
            <a:avLst/>
          </a:prstGeom>
          <a:ln>
            <a:solidFill>
              <a:srgbClr val="8338EC"/>
            </a:solidFill>
            <a:prstDash val="lgDash"/>
          </a:ln>
        </p:spPr>
      </p:pic>
      <p:sp>
        <p:nvSpPr>
          <p:cNvPr id="17" name="Rectangle: Rounded Corners 16">
            <a:extLst>
              <a:ext uri="{FF2B5EF4-FFF2-40B4-BE49-F238E27FC236}">
                <a16:creationId xmlns:a16="http://schemas.microsoft.com/office/drawing/2014/main" id="{45D1F9BA-A31B-21E4-AB6A-6D7A168863AA}"/>
              </a:ext>
            </a:extLst>
          </p:cNvPr>
          <p:cNvSpPr/>
          <p:nvPr/>
        </p:nvSpPr>
        <p:spPr>
          <a:xfrm>
            <a:off x="3473877" y="2076514"/>
            <a:ext cx="2414016" cy="4005072"/>
          </a:xfrm>
          <a:prstGeom prst="roundRect">
            <a:avLst/>
          </a:prstGeom>
          <a:solidFill>
            <a:schemeClr val="bg1"/>
          </a:solidFill>
          <a:ln>
            <a:solidFill>
              <a:srgbClr val="8338EC"/>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4F5BD5"/>
              </a:solidFill>
              <a:effectLst/>
              <a:uLnTx/>
              <a:uFillTx/>
              <a:latin typeface="Lora" pitchFamily="2" charset="0"/>
              <a:ea typeface="+mn-ea"/>
              <a:cs typeface="+mn-cs"/>
            </a:endParaRPr>
          </a:p>
        </p:txBody>
      </p:sp>
      <p:sp>
        <p:nvSpPr>
          <p:cNvPr id="6" name="TextBox 5">
            <a:extLst>
              <a:ext uri="{FF2B5EF4-FFF2-40B4-BE49-F238E27FC236}">
                <a16:creationId xmlns:a16="http://schemas.microsoft.com/office/drawing/2014/main" id="{A17E2BBA-386E-31BA-E308-4D0368CA3009}"/>
              </a:ext>
            </a:extLst>
          </p:cNvPr>
          <p:cNvSpPr txBox="1"/>
          <p:nvPr/>
        </p:nvSpPr>
        <p:spPr>
          <a:xfrm>
            <a:off x="3614880" y="2304039"/>
            <a:ext cx="2132008" cy="10613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F5BD5"/>
                </a:solidFill>
                <a:effectLst/>
                <a:uLnTx/>
                <a:uFillTx/>
                <a:latin typeface="Lora" pitchFamily="2" charset="0"/>
                <a:ea typeface="+mn-ea"/>
                <a:cs typeface="+mn-cs"/>
              </a:rPr>
              <a:t>IG Video</a:t>
            </a:r>
          </a:p>
          <a:p>
            <a:pPr algn="ctr" defTabSz="914400">
              <a:defRPr/>
            </a:pPr>
            <a:r>
              <a:rPr lang="en-IN" sz="1600" b="1" dirty="0">
                <a:solidFill>
                  <a:srgbClr val="FF006E"/>
                </a:solidFill>
                <a:latin typeface="Lora" pitchFamily="2" charset="0"/>
              </a:rPr>
              <a:t>88 Posts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Lora" pitchFamily="2" charset="0"/>
              <a:ea typeface="+mn-ea"/>
              <a:cs typeface="+mn-cs"/>
            </a:endParaRPr>
          </a:p>
        </p:txBody>
      </p:sp>
      <p:pic>
        <p:nvPicPr>
          <p:cNvPr id="5" name="Untitled v1">
            <a:hlinkClick r:id="" action="ppaction://media"/>
            <a:extLst>
              <a:ext uri="{FF2B5EF4-FFF2-40B4-BE49-F238E27FC236}">
                <a16:creationId xmlns:a16="http://schemas.microsoft.com/office/drawing/2014/main" id="{1AAB1600-F0C8-363A-CD0E-14597B0D3C7F}"/>
              </a:ext>
            </a:extLst>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3567746" y="3340680"/>
            <a:ext cx="2273436" cy="1640311"/>
          </a:xfrm>
          <a:prstGeom prst="rect">
            <a:avLst/>
          </a:prstGeom>
        </p:spPr>
      </p:pic>
      <p:grpSp>
        <p:nvGrpSpPr>
          <p:cNvPr id="11" name="Group 10">
            <a:extLst>
              <a:ext uri="{FF2B5EF4-FFF2-40B4-BE49-F238E27FC236}">
                <a16:creationId xmlns:a16="http://schemas.microsoft.com/office/drawing/2014/main" id="{8F9411B1-28E8-F93D-22CB-16B156A84609}"/>
              </a:ext>
            </a:extLst>
          </p:cNvPr>
          <p:cNvGrpSpPr/>
          <p:nvPr/>
        </p:nvGrpSpPr>
        <p:grpSpPr>
          <a:xfrm>
            <a:off x="6437016" y="2076514"/>
            <a:ext cx="2414016" cy="4005072"/>
            <a:chOff x="6949752" y="2701272"/>
            <a:chExt cx="2242667" cy="3368135"/>
          </a:xfrm>
        </p:grpSpPr>
        <p:sp>
          <p:nvSpPr>
            <p:cNvPr id="19" name="Rectangle: Rounded Corners 18">
              <a:extLst>
                <a:ext uri="{FF2B5EF4-FFF2-40B4-BE49-F238E27FC236}">
                  <a16:creationId xmlns:a16="http://schemas.microsoft.com/office/drawing/2014/main" id="{64105C18-BD02-3B33-237B-39929AF2A1B4}"/>
                </a:ext>
              </a:extLst>
            </p:cNvPr>
            <p:cNvSpPr/>
            <p:nvPr/>
          </p:nvSpPr>
          <p:spPr>
            <a:xfrm>
              <a:off x="7005127" y="2701272"/>
              <a:ext cx="2142782" cy="3368135"/>
            </a:xfrm>
            <a:prstGeom prst="roundRect">
              <a:avLst/>
            </a:prstGeom>
            <a:solidFill>
              <a:schemeClr val="bg1"/>
            </a:solidFill>
            <a:ln>
              <a:solidFill>
                <a:srgbClr val="8338EC"/>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4F5BD5"/>
                </a:solidFill>
                <a:effectLst/>
                <a:uLnTx/>
                <a:uFillTx/>
                <a:latin typeface="Lora" pitchFamily="2" charset="0"/>
                <a:ea typeface="+mn-ea"/>
                <a:cs typeface="+mn-cs"/>
              </a:endParaRPr>
            </a:p>
          </p:txBody>
        </p:sp>
        <p:pic>
          <p:nvPicPr>
            <p:cNvPr id="12" name="Picture 11">
              <a:extLst>
                <a:ext uri="{FF2B5EF4-FFF2-40B4-BE49-F238E27FC236}">
                  <a16:creationId xmlns:a16="http://schemas.microsoft.com/office/drawing/2014/main" id="{27D52E49-63E8-8F2F-9FE2-D4541219A05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67237" y1="23593" x2="67237" y2="23593"/>
                          <a14:foregroundMark x1="63502" y1="49940" x2="63502" y2="49940"/>
                          <a14:foregroundMark x1="54630" y1="44671" x2="54630" y2="44671"/>
                          <a14:foregroundMark x1="61868" y1="47305" x2="61868" y2="47305"/>
                          <a14:foregroundMark x1="68638" y1="45749" x2="68638" y2="45749"/>
                          <a14:foregroundMark x1="70195" y1="45868" x2="70195" y2="45868"/>
                          <a14:foregroundMark x1="69416" y1="45030" x2="69416" y2="45030"/>
                          <a14:foregroundMark x1="73074" y1="47665" x2="73074" y2="47665"/>
                          <a14:foregroundMark x1="56576" y1="40240" x2="56576" y2="40240"/>
                          <a14:foregroundMark x1="60700" y1="55689" x2="60700" y2="55689"/>
                          <a14:foregroundMark x1="61556" y1="51856" x2="61556" y2="51856"/>
                          <a14:foregroundMark x1="58210" y1="58922" x2="58210" y2="58922"/>
                          <a14:foregroundMark x1="70661" y1="66347" x2="70661" y2="66347"/>
                          <a14:foregroundMark x1="69027" y1="65629" x2="69027" y2="65629"/>
                          <a14:foregroundMark x1="38521" y1="10659" x2="38521" y2="10659"/>
                        </a14:backgroundRemoval>
                      </a14:imgEffect>
                    </a14:imgLayer>
                  </a14:imgProps>
                </a:ext>
                <a:ext uri="{28A0092B-C50C-407E-A947-70E740481C1C}">
                  <a14:useLocalDpi xmlns:a14="http://schemas.microsoft.com/office/drawing/2010/main" val="0"/>
                </a:ext>
              </a:extLst>
            </a:blip>
            <a:srcRect l="49883" r="17762"/>
            <a:stretch/>
          </p:blipFill>
          <p:spPr>
            <a:xfrm>
              <a:off x="7481707" y="3345094"/>
              <a:ext cx="1233202" cy="2217979"/>
            </a:xfrm>
            <a:prstGeom prst="rect">
              <a:avLst/>
            </a:prstGeom>
          </p:spPr>
        </p:pic>
        <p:sp>
          <p:nvSpPr>
            <p:cNvPr id="8" name="TextBox 7">
              <a:extLst>
                <a:ext uri="{FF2B5EF4-FFF2-40B4-BE49-F238E27FC236}">
                  <a16:creationId xmlns:a16="http://schemas.microsoft.com/office/drawing/2014/main" id="{38C2DB20-D1EC-6B77-C9C6-EC9EABC0DFB1}"/>
                </a:ext>
              </a:extLst>
            </p:cNvPr>
            <p:cNvSpPr txBox="1"/>
            <p:nvPr/>
          </p:nvSpPr>
          <p:spPr>
            <a:xfrm>
              <a:off x="6949752" y="2871841"/>
              <a:ext cx="2242667"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F5BD5"/>
                  </a:solidFill>
                  <a:effectLst/>
                  <a:uLnTx/>
                  <a:uFillTx/>
                  <a:latin typeface="Lora" pitchFamily="2" charset="0"/>
                  <a:ea typeface="+mn-ea"/>
                  <a:cs typeface="+mn-cs"/>
                </a:rPr>
                <a:t>IG Image</a:t>
              </a:r>
            </a:p>
            <a:p>
              <a:pPr algn="ctr" defTabSz="914400">
                <a:defRPr/>
              </a:pPr>
              <a:r>
                <a:rPr lang="en-IN" sz="1600" b="1" dirty="0">
                  <a:solidFill>
                    <a:srgbClr val="FF006E"/>
                  </a:solidFill>
                  <a:latin typeface="Lora" pitchFamily="2" charset="0"/>
                </a:rPr>
                <a:t>66 Posts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Lora" pitchFamily="2" charset="0"/>
                <a:ea typeface="+mn-ea"/>
                <a:cs typeface="+mn-cs"/>
              </a:endParaRPr>
            </a:p>
          </p:txBody>
        </p:sp>
      </p:grpSp>
      <p:sp>
        <p:nvSpPr>
          <p:cNvPr id="13" name="TextBox 12">
            <a:extLst>
              <a:ext uri="{FF2B5EF4-FFF2-40B4-BE49-F238E27FC236}">
                <a16:creationId xmlns:a16="http://schemas.microsoft.com/office/drawing/2014/main" id="{D3811DA6-AC11-59FE-8FD6-05BF6290AD87}"/>
              </a:ext>
            </a:extLst>
          </p:cNvPr>
          <p:cNvSpPr txBox="1"/>
          <p:nvPr/>
        </p:nvSpPr>
        <p:spPr>
          <a:xfrm>
            <a:off x="9405457" y="2247835"/>
            <a:ext cx="2242667"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F5BD5"/>
                </a:solidFill>
                <a:effectLst/>
                <a:uLnTx/>
                <a:uFillTx/>
                <a:latin typeface="Lora" pitchFamily="2" charset="0"/>
                <a:ea typeface="+mn-ea"/>
                <a:cs typeface="+mn-cs"/>
              </a:rPr>
              <a:t>IG Reel</a:t>
            </a:r>
          </a:p>
          <a:p>
            <a:pPr algn="ctr" defTabSz="914400">
              <a:defRPr/>
            </a:pPr>
            <a:r>
              <a:rPr lang="en-IN" sz="1600" b="1" dirty="0">
                <a:solidFill>
                  <a:srgbClr val="FF006E"/>
                </a:solidFill>
                <a:latin typeface="Lora" pitchFamily="2" charset="0"/>
              </a:rPr>
              <a:t>70 Posts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Lora" pitchFamily="2" charset="0"/>
              <a:ea typeface="+mn-ea"/>
              <a:cs typeface="+mn-cs"/>
            </a:endParaRPr>
          </a:p>
        </p:txBody>
      </p:sp>
      <p:pic>
        <p:nvPicPr>
          <p:cNvPr id="27" name="Picture 26">
            <a:extLst>
              <a:ext uri="{FF2B5EF4-FFF2-40B4-BE49-F238E27FC236}">
                <a16:creationId xmlns:a16="http://schemas.microsoft.com/office/drawing/2014/main" id="{837EC8C0-F65F-FA9F-B51A-C368CC46AE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42655" y="5437957"/>
            <a:ext cx="422613" cy="422613"/>
          </a:xfrm>
          <a:prstGeom prst="rect">
            <a:avLst/>
          </a:prstGeom>
        </p:spPr>
      </p:pic>
      <p:pic>
        <p:nvPicPr>
          <p:cNvPr id="29" name="Picture 28">
            <a:extLst>
              <a:ext uri="{FF2B5EF4-FFF2-40B4-BE49-F238E27FC236}">
                <a16:creationId xmlns:a16="http://schemas.microsoft.com/office/drawing/2014/main" id="{AEE45911-5E75-0C89-16AE-DFB00E4754E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2308" y="5381224"/>
            <a:ext cx="473504" cy="455933"/>
          </a:xfrm>
          <a:prstGeom prst="rect">
            <a:avLst/>
          </a:prstGeom>
        </p:spPr>
      </p:pic>
      <p:pic>
        <p:nvPicPr>
          <p:cNvPr id="31" name="Picture 30">
            <a:extLst>
              <a:ext uri="{FF2B5EF4-FFF2-40B4-BE49-F238E27FC236}">
                <a16:creationId xmlns:a16="http://schemas.microsoft.com/office/drawing/2014/main" id="{45B3B613-81F9-6C44-2556-C5FFBF05D7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00371" y="5466522"/>
            <a:ext cx="394080" cy="394080"/>
          </a:xfrm>
          <a:prstGeom prst="rect">
            <a:avLst/>
          </a:prstGeom>
        </p:spPr>
      </p:pic>
      <p:pic>
        <p:nvPicPr>
          <p:cNvPr id="33" name="Picture 32">
            <a:extLst>
              <a:ext uri="{FF2B5EF4-FFF2-40B4-BE49-F238E27FC236}">
                <a16:creationId xmlns:a16="http://schemas.microsoft.com/office/drawing/2014/main" id="{CAC19C4E-89D0-5FE3-A17B-2F01E967B2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79494" y="5437957"/>
            <a:ext cx="364049" cy="364049"/>
          </a:xfrm>
          <a:prstGeom prst="rect">
            <a:avLst/>
          </a:prstGeom>
        </p:spPr>
      </p:pic>
      <p:pic>
        <p:nvPicPr>
          <p:cNvPr id="16" name="reels">
            <a:hlinkClick r:id="" action="ppaction://media"/>
            <a:extLst>
              <a:ext uri="{FF2B5EF4-FFF2-40B4-BE49-F238E27FC236}">
                <a16:creationId xmlns:a16="http://schemas.microsoft.com/office/drawing/2014/main" id="{EFC21751-9DE2-F9D7-007E-05D99DE48B4C}"/>
              </a:ext>
            </a:extLst>
          </p:cNvPr>
          <p:cNvPicPr>
            <a:picLocks noChangeAspect="1"/>
          </p:cNvPicPr>
          <p:nvPr>
            <a:videoFile r:link="rId4"/>
            <p:extLst>
              <p:ext uri="{DAA4B4D4-6D71-4841-9C94-3DE7FCFB9230}">
                <p14:media xmlns:p14="http://schemas.microsoft.com/office/powerpoint/2010/main" r:embed="rId5">
                  <p14:trim st="49"/>
                </p14:media>
              </p:ext>
            </p:extLst>
          </p:nvPr>
        </p:nvPicPr>
        <p:blipFill>
          <a:blip r:embed="rId18"/>
          <a:srcRect l="35323" t="9401" r="37605" b="15170"/>
          <a:stretch>
            <a:fillRect/>
          </a:stretch>
        </p:blipFill>
        <p:spPr>
          <a:xfrm>
            <a:off x="9943225" y="2993089"/>
            <a:ext cx="1423585" cy="2231876"/>
          </a:xfrm>
          <a:prstGeom prst="rect">
            <a:avLst/>
          </a:prstGeom>
        </p:spPr>
      </p:pic>
      <p:sp>
        <p:nvSpPr>
          <p:cNvPr id="3" name="TextBox 2">
            <a:extLst>
              <a:ext uri="{FF2B5EF4-FFF2-40B4-BE49-F238E27FC236}">
                <a16:creationId xmlns:a16="http://schemas.microsoft.com/office/drawing/2014/main" id="{3E244EB1-08F7-5BC7-7ACE-B0462F54336D}"/>
              </a:ext>
            </a:extLst>
          </p:cNvPr>
          <p:cNvSpPr txBox="1"/>
          <p:nvPr/>
        </p:nvSpPr>
        <p:spPr>
          <a:xfrm>
            <a:off x="594239" y="150557"/>
            <a:ext cx="11053885" cy="553998"/>
          </a:xfrm>
          <a:prstGeom prst="rect">
            <a:avLst/>
          </a:prstGeom>
          <a:noFill/>
        </p:spPr>
        <p:txBody>
          <a:bodyPr wrap="square">
            <a:spAutoFit/>
          </a:bodyPr>
          <a:lstStyle/>
          <a:p>
            <a:pPr marR="0" lvl="0" indent="0" algn="ctr" defTabSz="914400" fontAlgn="auto">
              <a:lnSpc>
                <a:spcPct val="100000"/>
              </a:lnSpc>
              <a:spcBef>
                <a:spcPts val="0"/>
              </a:spcBef>
              <a:spcAft>
                <a:spcPts val="0"/>
              </a:spcAft>
              <a:buClrTx/>
              <a:buSzTx/>
              <a:buFontTx/>
              <a:buNone/>
              <a:tabLst/>
              <a:defRPr/>
            </a:pPr>
            <a:r>
              <a:rPr lang="en-IN" sz="3000" dirty="0">
                <a:solidFill>
                  <a:prstClr val="black"/>
                </a:solidFill>
                <a:latin typeface="Georgia" panose="02040502050405020303" pitchFamily="18" charset="0"/>
                <a:ea typeface="Cambria" panose="02040503050406030204" pitchFamily="18" charset="0"/>
              </a:rPr>
              <a:t>Insights</a:t>
            </a:r>
          </a:p>
        </p:txBody>
      </p:sp>
    </p:spTree>
    <p:custDataLst>
      <p:tags r:id="rId1"/>
    </p:custDataLst>
    <p:extLst>
      <p:ext uri="{BB962C8B-B14F-4D97-AF65-F5344CB8AC3E}">
        <p14:creationId xmlns:p14="http://schemas.microsoft.com/office/powerpoint/2010/main" val="1285317491"/>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1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2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6"/>
                                        </p:tgtEl>
                                      </p:cBhvr>
                                    </p:cmd>
                                  </p:childTnLst>
                                </p:cTn>
                              </p:par>
                            </p:childTnLst>
                          </p:cTn>
                        </p:par>
                      </p:childTnLst>
                    </p:cTn>
                  </p:par>
                </p:childTnLst>
              </p:cTn>
              <p:nextCondLst>
                <p:cond evt="onClick" delay="0">
                  <p:tgtEl>
                    <p:spTgt spid="16"/>
                  </p:tgtEl>
                </p:cond>
              </p:nextCondLst>
            </p:seq>
            <p:video>
              <p:cMediaNode vol="0" mute="1">
                <p:cTn id="22" repeatCount="indefinite" fill="hold" display="0">
                  <p:stCondLst>
                    <p:cond delay="indefinite"/>
                  </p:stCondLst>
                </p:cTn>
                <p:tgtEl>
                  <p:spTgt spid="16"/>
                </p:tgtEl>
              </p:cMediaNode>
            </p:video>
          </p:childTnLst>
        </p:cTn>
      </p:par>
    </p:tnLst>
  </p:timing>
  <p:extLst>
    <p:ext uri="{E180D4A7-C9FB-4DFB-919C-405C955672EB}">
      <p14:showEvtLst xmlns:p14="http://schemas.microsoft.com/office/powerpoint/2010/main">
        <p14:playEvt time="22276" objId="5"/>
        <p14:triggerEvt type="onClick" time="22276" objId="5"/>
        <p14:playEvt time="30622" objId="16"/>
        <p14:triggerEvt type="onClick" time="30623" objId="16"/>
        <p14:playEvt time="33571" objId="16"/>
        <p14:stopEvt time="35119" objId="5"/>
        <p14:playEvt time="35120" objId="5"/>
        <p14:playEvt time="36528" objId="16"/>
        <p14:stopEvt time="36869" objId="16"/>
        <p14:playEvt time="36870" objId="16"/>
        <p14:stopEvt time="38960" objId="5"/>
        <p14:stopEvt time="38960" objId="1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E7B38-178A-DB55-4AF8-040FDCE596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9998F3-5A78-D21E-94BE-EC89200C013C}"/>
              </a:ext>
            </a:extLst>
          </p:cNvPr>
          <p:cNvSpPr txBox="1"/>
          <p:nvPr/>
        </p:nvSpPr>
        <p:spPr>
          <a:xfrm>
            <a:off x="519379" y="547404"/>
            <a:ext cx="1145560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2</a:t>
            </a:r>
            <a:r>
              <a:rPr kumimoji="0" lang="en-US"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rPr>
              <a:t>. What are the highest and lowest recorded impressions for each post type? </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5" name="Picture 4">
            <a:extLst>
              <a:ext uri="{FF2B5EF4-FFF2-40B4-BE49-F238E27FC236}">
                <a16:creationId xmlns:a16="http://schemas.microsoft.com/office/drawing/2014/main" id="{4B9F468F-2DF5-EB2D-9AF2-07A9EFC59A55}"/>
              </a:ext>
            </a:extLst>
          </p:cNvPr>
          <p:cNvPicPr>
            <a:picLocks noChangeAspect="1"/>
          </p:cNvPicPr>
          <p:nvPr/>
        </p:nvPicPr>
        <p:blipFill>
          <a:blip r:embed="rId3"/>
          <a:stretch>
            <a:fillRect/>
          </a:stretch>
        </p:blipFill>
        <p:spPr>
          <a:xfrm>
            <a:off x="6918034" y="1945166"/>
            <a:ext cx="4369025" cy="3626036"/>
          </a:xfrm>
          <a:prstGeom prst="rect">
            <a:avLst/>
          </a:prstGeom>
        </p:spPr>
      </p:pic>
      <p:sp>
        <p:nvSpPr>
          <p:cNvPr id="15" name="TextBox 14">
            <a:extLst>
              <a:ext uri="{FF2B5EF4-FFF2-40B4-BE49-F238E27FC236}">
                <a16:creationId xmlns:a16="http://schemas.microsoft.com/office/drawing/2014/main" id="{90850432-1205-8F19-4C02-DEF4A9A93B5F}"/>
              </a:ext>
            </a:extLst>
          </p:cNvPr>
          <p:cNvSpPr txBox="1"/>
          <p:nvPr/>
        </p:nvSpPr>
        <p:spPr>
          <a:xfrm>
            <a:off x="412280" y="4396405"/>
            <a:ext cx="6094990" cy="954107"/>
          </a:xfrm>
          <a:prstGeom prst="rect">
            <a:avLst/>
          </a:prstGeom>
          <a:noFill/>
        </p:spPr>
        <p:txBody>
          <a:bodyPr wrap="square">
            <a:spAutoFit/>
          </a:bodyPr>
          <a:lstStyle/>
          <a:p>
            <a:pPr marL="285750" indent="-285750">
              <a:buClr>
                <a:srgbClr val="8338EC"/>
              </a:buClr>
              <a:buFont typeface="Wingdings" panose="05000000000000000000" pitchFamily="2" charset="2"/>
              <a:buChar char="Ø"/>
            </a:pPr>
            <a:r>
              <a:rPr lang="en-US" sz="1400" b="1" dirty="0">
                <a:solidFill>
                  <a:srgbClr val="8338EC"/>
                </a:solidFill>
              </a:rPr>
              <a:t>IG Reels</a:t>
            </a:r>
            <a:r>
              <a:rPr lang="en-US" sz="1400" dirty="0"/>
              <a:t> dominate in terms of impressions, making them the </a:t>
            </a:r>
            <a:r>
              <a:rPr lang="en-US" sz="1400" b="1" dirty="0">
                <a:solidFill>
                  <a:srgbClr val="8338EC"/>
                </a:solidFill>
              </a:rPr>
              <a:t>most effective</a:t>
            </a:r>
            <a:r>
              <a:rPr lang="en-US" sz="1400" dirty="0"/>
              <a:t> content type for reaching a larger audience. </a:t>
            </a:r>
          </a:p>
          <a:p>
            <a:pPr marL="285750" indent="-285750">
              <a:buClr>
                <a:srgbClr val="8338EC"/>
              </a:buClr>
              <a:buFont typeface="Wingdings" panose="05000000000000000000" pitchFamily="2" charset="2"/>
              <a:buChar char="Ø"/>
            </a:pPr>
            <a:r>
              <a:rPr lang="en-US" sz="1400" dirty="0">
                <a:solidFill>
                  <a:srgbClr val="8338EC"/>
                </a:solidFill>
              </a:rPr>
              <a:t>IG Carousels</a:t>
            </a:r>
            <a:r>
              <a:rPr lang="en-US" sz="1400" dirty="0"/>
              <a:t> are the </a:t>
            </a:r>
            <a:r>
              <a:rPr lang="en-US" sz="1400" dirty="0">
                <a:solidFill>
                  <a:srgbClr val="8338EC"/>
                </a:solidFill>
              </a:rPr>
              <a:t>least impactful</a:t>
            </a:r>
            <a:r>
              <a:rPr lang="en-US" sz="1400" dirty="0"/>
              <a:t>, suggesting they may need content strategy optimization.</a:t>
            </a:r>
            <a:endParaRPr lang="en-IN" sz="1400" dirty="0"/>
          </a:p>
        </p:txBody>
      </p:sp>
      <p:pic>
        <p:nvPicPr>
          <p:cNvPr id="19" name="Picture 18">
            <a:extLst>
              <a:ext uri="{FF2B5EF4-FFF2-40B4-BE49-F238E27FC236}">
                <a16:creationId xmlns:a16="http://schemas.microsoft.com/office/drawing/2014/main" id="{2623CCF3-2E51-F421-C122-C3D083FC1F25}"/>
              </a:ext>
            </a:extLst>
          </p:cNvPr>
          <p:cNvPicPr>
            <a:picLocks noChangeAspect="1"/>
          </p:cNvPicPr>
          <p:nvPr/>
        </p:nvPicPr>
        <p:blipFill>
          <a:blip r:embed="rId4"/>
          <a:stretch>
            <a:fillRect/>
          </a:stretch>
        </p:blipFill>
        <p:spPr>
          <a:xfrm>
            <a:off x="1313998" y="2475418"/>
            <a:ext cx="3549832" cy="1282766"/>
          </a:xfrm>
          <a:prstGeom prst="rect">
            <a:avLst/>
          </a:prstGeom>
          <a:ln>
            <a:solidFill>
              <a:srgbClr val="8338EC"/>
            </a:solidFill>
            <a:prstDash val="lgDash"/>
          </a:ln>
        </p:spPr>
      </p:pic>
      <p:sp>
        <p:nvSpPr>
          <p:cNvPr id="3" name="TextBox 2">
            <a:extLst>
              <a:ext uri="{FF2B5EF4-FFF2-40B4-BE49-F238E27FC236}">
                <a16:creationId xmlns:a16="http://schemas.microsoft.com/office/drawing/2014/main" id="{BCD30284-9A1A-E5A6-E9EB-96D38E0C89D9}"/>
              </a:ext>
            </a:extLst>
          </p:cNvPr>
          <p:cNvSpPr txBox="1"/>
          <p:nvPr/>
        </p:nvSpPr>
        <p:spPr>
          <a:xfrm>
            <a:off x="6757086" y="1511411"/>
            <a:ext cx="4399804" cy="523220"/>
          </a:xfrm>
          <a:prstGeom prst="rect">
            <a:avLst/>
          </a:prstGeom>
          <a:noFill/>
        </p:spPr>
        <p:txBody>
          <a:bodyPr wrap="square">
            <a:spAutoFit/>
          </a:bodyPr>
          <a:lstStyle/>
          <a:p>
            <a:pPr algn="ctr">
              <a:buClr>
                <a:srgbClr val="8338EC"/>
              </a:buClr>
            </a:pPr>
            <a:r>
              <a:rPr lang="en-IN" sz="1600" b="1" dirty="0">
                <a:solidFill>
                  <a:srgbClr val="FF006E"/>
                </a:solidFill>
              </a:rPr>
              <a:t>Highest and Lowest Impressions by Post_type</a:t>
            </a:r>
          </a:p>
          <a:p>
            <a:pPr algn="ctr"/>
            <a:endParaRPr lang="en-IN" sz="1200" dirty="0"/>
          </a:p>
        </p:txBody>
      </p:sp>
    </p:spTree>
    <p:extLst>
      <p:ext uri="{BB962C8B-B14F-4D97-AF65-F5344CB8AC3E}">
        <p14:creationId xmlns:p14="http://schemas.microsoft.com/office/powerpoint/2010/main" val="1377785585"/>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123297-C465-D383-553A-B6B49862E36A}"/>
              </a:ext>
            </a:extLst>
          </p:cNvPr>
          <p:cNvSpPr txBox="1"/>
          <p:nvPr/>
        </p:nvSpPr>
        <p:spPr>
          <a:xfrm>
            <a:off x="943661" y="410687"/>
            <a:ext cx="1039735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3.Filter all the posts that were published on a weekend in the month of March and April and export them to a separate csv file</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graphicFrame>
        <p:nvGraphicFramePr>
          <p:cNvPr id="5" name="Table 4">
            <a:extLst>
              <a:ext uri="{FF2B5EF4-FFF2-40B4-BE49-F238E27FC236}">
                <a16:creationId xmlns:a16="http://schemas.microsoft.com/office/drawing/2014/main" id="{80736BA0-3F92-A0D6-92AD-AAFAC7DF8031}"/>
              </a:ext>
            </a:extLst>
          </p:cNvPr>
          <p:cNvGraphicFramePr>
            <a:graphicFrameLocks noGrp="1"/>
          </p:cNvGraphicFramePr>
          <p:nvPr>
            <p:extLst>
              <p:ext uri="{D42A27DB-BD31-4B8C-83A1-F6EECF244321}">
                <p14:modId xmlns:p14="http://schemas.microsoft.com/office/powerpoint/2010/main" val="2374511588"/>
              </p:ext>
            </p:extLst>
          </p:nvPr>
        </p:nvGraphicFramePr>
        <p:xfrm>
          <a:off x="644376" y="2327433"/>
          <a:ext cx="10696638" cy="4150360"/>
        </p:xfrm>
        <a:graphic>
          <a:graphicData uri="http://schemas.openxmlformats.org/drawingml/2006/table">
            <a:tbl>
              <a:tblPr lastCol="1" bandRow="1">
                <a:tableStyleId>{306799F8-075E-4A3A-A7F6-7FBC6576F1A4}</a:tableStyleId>
              </a:tblPr>
              <a:tblGrid>
                <a:gridCol w="3565546">
                  <a:extLst>
                    <a:ext uri="{9D8B030D-6E8A-4147-A177-3AD203B41FA5}">
                      <a16:colId xmlns:a16="http://schemas.microsoft.com/office/drawing/2014/main" val="563041888"/>
                    </a:ext>
                  </a:extLst>
                </a:gridCol>
                <a:gridCol w="3565546">
                  <a:extLst>
                    <a:ext uri="{9D8B030D-6E8A-4147-A177-3AD203B41FA5}">
                      <a16:colId xmlns:a16="http://schemas.microsoft.com/office/drawing/2014/main" val="4030991369"/>
                    </a:ext>
                  </a:extLst>
                </a:gridCol>
                <a:gridCol w="3565546">
                  <a:extLst>
                    <a:ext uri="{9D8B030D-6E8A-4147-A177-3AD203B41FA5}">
                      <a16:colId xmlns:a16="http://schemas.microsoft.com/office/drawing/2014/main" val="2678601271"/>
                    </a:ext>
                  </a:extLst>
                </a:gridCol>
              </a:tblGrid>
              <a:tr h="284473">
                <a:tc>
                  <a:txBody>
                    <a:bodyPr/>
                    <a:lstStyle/>
                    <a:p>
                      <a:r>
                        <a:rPr lang="en-IN" sz="1600" b="1" dirty="0"/>
                        <a:t>Metric</a:t>
                      </a:r>
                      <a:endParaRPr lang="en-IN" sz="1600" dirty="0"/>
                    </a:p>
                  </a:txBody>
                  <a:tcPr anchor="ctr">
                    <a:solidFill>
                      <a:srgbClr val="FFC000"/>
                    </a:solidFill>
                  </a:tcPr>
                </a:tc>
                <a:tc>
                  <a:txBody>
                    <a:bodyPr/>
                    <a:lstStyle/>
                    <a:p>
                      <a:r>
                        <a:rPr lang="en-IN" dirty="0">
                          <a:solidFill>
                            <a:schemeClr val="bg1"/>
                          </a:solidFill>
                        </a:rPr>
                        <a:t>Top Performer</a:t>
                      </a:r>
                    </a:p>
                  </a:txBody>
                  <a:tcPr anchor="ctr">
                    <a:solidFill>
                      <a:srgbClr val="FFC000"/>
                    </a:solidFill>
                  </a:tcPr>
                </a:tc>
                <a:tc>
                  <a:txBody>
                    <a:bodyPr/>
                    <a:lstStyle/>
                    <a:p>
                      <a:r>
                        <a:rPr lang="en-IN" sz="1600" b="1" dirty="0"/>
                        <a:t>Details</a:t>
                      </a:r>
                      <a:endParaRPr lang="en-IN" sz="1600" dirty="0"/>
                    </a:p>
                  </a:txBody>
                  <a:tcPr anchor="ctr">
                    <a:solidFill>
                      <a:srgbClr val="FFC000"/>
                    </a:solidFill>
                  </a:tcPr>
                </a:tc>
                <a:extLst>
                  <a:ext uri="{0D108BD9-81ED-4DB2-BD59-A6C34878D82A}">
                    <a16:rowId xmlns:a16="http://schemas.microsoft.com/office/drawing/2014/main" val="3922104363"/>
                  </a:ext>
                </a:extLst>
              </a:tr>
              <a:tr h="682017">
                <a:tc>
                  <a:txBody>
                    <a:bodyPr/>
                    <a:lstStyle/>
                    <a:p>
                      <a:r>
                        <a:rPr lang="en-IN" sz="1600" b="1" dirty="0"/>
                        <a:t>Post Type</a:t>
                      </a:r>
                      <a:endParaRPr lang="en-IN" sz="1600" dirty="0"/>
                    </a:p>
                  </a:txBody>
                  <a:tcPr anchor="ctr">
                    <a:solidFill>
                      <a:srgbClr val="FF006E"/>
                    </a:solidFill>
                  </a:tcPr>
                </a:tc>
                <a:tc>
                  <a:txBody>
                    <a:bodyPr/>
                    <a:lstStyle/>
                    <a:p>
                      <a:r>
                        <a:rPr lang="en-IN" dirty="0">
                          <a:solidFill>
                            <a:schemeClr val="bg1"/>
                          </a:solidFill>
                        </a:rPr>
                        <a:t>IG Reel</a:t>
                      </a:r>
                    </a:p>
                  </a:txBody>
                  <a:tcPr anchor="ctr">
                    <a:solidFill>
                      <a:srgbClr val="FF006E"/>
                    </a:solidFill>
                  </a:tcPr>
                </a:tc>
                <a:tc>
                  <a:txBody>
                    <a:bodyPr/>
                    <a:lstStyle/>
                    <a:p>
                      <a:r>
                        <a:rPr lang="en-US" sz="1600" dirty="0"/>
                        <a:t>Consistently had the highest impressions and engagement.</a:t>
                      </a:r>
                    </a:p>
                  </a:txBody>
                  <a:tcPr anchor="ctr">
                    <a:solidFill>
                      <a:srgbClr val="8338EC"/>
                    </a:solidFill>
                  </a:tcPr>
                </a:tc>
                <a:extLst>
                  <a:ext uri="{0D108BD9-81ED-4DB2-BD59-A6C34878D82A}">
                    <a16:rowId xmlns:a16="http://schemas.microsoft.com/office/drawing/2014/main" val="3092007953"/>
                  </a:ext>
                </a:extLst>
              </a:tr>
              <a:tr h="491362">
                <a:tc>
                  <a:txBody>
                    <a:bodyPr/>
                    <a:lstStyle/>
                    <a:p>
                      <a:r>
                        <a:rPr lang="en-IN" sz="1600" b="1" dirty="0"/>
                        <a:t>Top Post Impressions</a:t>
                      </a:r>
                      <a:endParaRPr lang="en-IN" sz="1600" dirty="0"/>
                    </a:p>
                  </a:txBody>
                  <a:tcPr anchor="ctr">
                    <a:solidFill>
                      <a:srgbClr val="FF006E"/>
                    </a:solidFill>
                  </a:tcPr>
                </a:tc>
                <a:tc>
                  <a:txBody>
                    <a:bodyPr/>
                    <a:lstStyle/>
                    <a:p>
                      <a:r>
                        <a:rPr lang="en-US" dirty="0">
                          <a:solidFill>
                            <a:schemeClr val="bg1"/>
                          </a:solidFill>
                        </a:rPr>
                        <a:t>Sunday, April 30, 2023 (IG Reel)</a:t>
                      </a:r>
                    </a:p>
                  </a:txBody>
                  <a:tcPr anchor="ctr">
                    <a:solidFill>
                      <a:srgbClr val="FF006E"/>
                    </a:solidFill>
                  </a:tcPr>
                </a:tc>
                <a:tc>
                  <a:txBody>
                    <a:bodyPr/>
                    <a:lstStyle/>
                    <a:p>
                      <a:r>
                        <a:rPr lang="en-US" sz="1600" b="1" dirty="0"/>
                        <a:t>185,017</a:t>
                      </a:r>
                      <a:r>
                        <a:rPr lang="en-US" sz="1600" dirty="0"/>
                        <a:t> impressions, </a:t>
                      </a:r>
                      <a:r>
                        <a:rPr lang="en-US" sz="1600" b="1" dirty="0"/>
                        <a:t>6,039</a:t>
                      </a:r>
                      <a:r>
                        <a:rPr lang="en-US" sz="1600" dirty="0"/>
                        <a:t> likes, </a:t>
                      </a:r>
                      <a:r>
                        <a:rPr lang="en-US" sz="1600" b="1" dirty="0"/>
                        <a:t>1010</a:t>
                      </a:r>
                      <a:r>
                        <a:rPr lang="en-US" sz="1600" dirty="0"/>
                        <a:t> shares.</a:t>
                      </a:r>
                    </a:p>
                  </a:txBody>
                  <a:tcPr anchor="ctr">
                    <a:solidFill>
                      <a:srgbClr val="8338EC"/>
                    </a:solidFill>
                  </a:tcPr>
                </a:tc>
                <a:extLst>
                  <a:ext uri="{0D108BD9-81ED-4DB2-BD59-A6C34878D82A}">
                    <a16:rowId xmlns:a16="http://schemas.microsoft.com/office/drawing/2014/main" val="30244717"/>
                  </a:ext>
                </a:extLst>
              </a:tr>
              <a:tr h="477412">
                <a:tc>
                  <a:txBody>
                    <a:bodyPr/>
                    <a:lstStyle/>
                    <a:p>
                      <a:r>
                        <a:rPr lang="en-IN" sz="1600" b="1" dirty="0"/>
                        <a:t>Top Reach Post</a:t>
                      </a:r>
                      <a:endParaRPr lang="en-IN" sz="1600" dirty="0"/>
                    </a:p>
                  </a:txBody>
                  <a:tcPr anchor="ctr">
                    <a:solidFill>
                      <a:srgbClr val="FF006E"/>
                    </a:solidFill>
                  </a:tcPr>
                </a:tc>
                <a:tc>
                  <a:txBody>
                    <a:bodyPr/>
                    <a:lstStyle/>
                    <a:p>
                      <a:r>
                        <a:rPr lang="en-US" dirty="0">
                          <a:solidFill>
                            <a:schemeClr val="bg1"/>
                          </a:solidFill>
                        </a:rPr>
                        <a:t>Sunday, April 30, 2023 (IG Reel)</a:t>
                      </a:r>
                    </a:p>
                  </a:txBody>
                  <a:tcPr anchor="ctr">
                    <a:solidFill>
                      <a:srgbClr val="FF006E"/>
                    </a:solidFill>
                  </a:tcPr>
                </a:tc>
                <a:tc>
                  <a:txBody>
                    <a:bodyPr/>
                    <a:lstStyle/>
                    <a:p>
                      <a:r>
                        <a:rPr lang="en-US" sz="1600" b="1" dirty="0"/>
                        <a:t>63,990</a:t>
                      </a:r>
                      <a:r>
                        <a:rPr lang="en-US" sz="1600" dirty="0"/>
                        <a:t> reach, leading all other posts.</a:t>
                      </a:r>
                    </a:p>
                  </a:txBody>
                  <a:tcPr anchor="ctr">
                    <a:solidFill>
                      <a:srgbClr val="8338EC"/>
                    </a:solidFill>
                  </a:tcPr>
                </a:tc>
                <a:extLst>
                  <a:ext uri="{0D108BD9-81ED-4DB2-BD59-A6C34878D82A}">
                    <a16:rowId xmlns:a16="http://schemas.microsoft.com/office/drawing/2014/main" val="140083735"/>
                  </a:ext>
                </a:extLst>
              </a:tr>
              <a:tr h="682017">
                <a:tc>
                  <a:txBody>
                    <a:bodyPr/>
                    <a:lstStyle/>
                    <a:p>
                      <a:r>
                        <a:rPr lang="en-IN" sz="1600" b="1" dirty="0"/>
                        <a:t>Category Performance</a:t>
                      </a:r>
                      <a:endParaRPr lang="en-IN" sz="1600" dirty="0"/>
                    </a:p>
                  </a:txBody>
                  <a:tcPr anchor="ctr">
                    <a:solidFill>
                      <a:srgbClr val="FF006E"/>
                    </a:solidFill>
                  </a:tcPr>
                </a:tc>
                <a:tc>
                  <a:txBody>
                    <a:bodyPr/>
                    <a:lstStyle/>
                    <a:p>
                      <a:r>
                        <a:rPr lang="en-IN">
                          <a:solidFill>
                            <a:schemeClr val="bg1"/>
                          </a:solidFill>
                        </a:rPr>
                        <a:t>Mobile</a:t>
                      </a:r>
                    </a:p>
                  </a:txBody>
                  <a:tcPr anchor="ctr">
                    <a:solidFill>
                      <a:srgbClr val="FF006E"/>
                    </a:solidFill>
                  </a:tcPr>
                </a:tc>
                <a:tc>
                  <a:txBody>
                    <a:bodyPr/>
                    <a:lstStyle/>
                    <a:p>
                      <a:r>
                        <a:rPr lang="en-US" sz="1600"/>
                        <a:t>Dominates impressions and reach across all post types.</a:t>
                      </a:r>
                    </a:p>
                  </a:txBody>
                  <a:tcPr anchor="ctr">
                    <a:solidFill>
                      <a:srgbClr val="8338EC"/>
                    </a:solidFill>
                  </a:tcPr>
                </a:tc>
                <a:extLst>
                  <a:ext uri="{0D108BD9-81ED-4DB2-BD59-A6C34878D82A}">
                    <a16:rowId xmlns:a16="http://schemas.microsoft.com/office/drawing/2014/main" val="3768444798"/>
                  </a:ext>
                </a:extLst>
              </a:tr>
              <a:tr h="682017">
                <a:tc>
                  <a:txBody>
                    <a:bodyPr/>
                    <a:lstStyle/>
                    <a:p>
                      <a:r>
                        <a:rPr lang="en-IN" sz="1600" b="1"/>
                        <a:t>Weakest Post Type</a:t>
                      </a:r>
                      <a:endParaRPr lang="en-IN" sz="1600"/>
                    </a:p>
                  </a:txBody>
                  <a:tcPr anchor="ctr">
                    <a:solidFill>
                      <a:srgbClr val="FF006E"/>
                    </a:solidFill>
                  </a:tcPr>
                </a:tc>
                <a:tc>
                  <a:txBody>
                    <a:bodyPr/>
                    <a:lstStyle/>
                    <a:p>
                      <a:r>
                        <a:rPr lang="en-IN">
                          <a:solidFill>
                            <a:schemeClr val="bg1"/>
                          </a:solidFill>
                        </a:rPr>
                        <a:t>IG Carousel</a:t>
                      </a:r>
                    </a:p>
                  </a:txBody>
                  <a:tcPr anchor="ctr">
                    <a:solidFill>
                      <a:srgbClr val="FF006E"/>
                    </a:solidFill>
                  </a:tcPr>
                </a:tc>
                <a:tc>
                  <a:txBody>
                    <a:bodyPr/>
                    <a:lstStyle/>
                    <a:p>
                      <a:r>
                        <a:rPr lang="en-US" sz="1600"/>
                        <a:t>Consistently low engagement and impressions.</a:t>
                      </a:r>
                    </a:p>
                  </a:txBody>
                  <a:tcPr anchor="ctr">
                    <a:solidFill>
                      <a:srgbClr val="8338EC"/>
                    </a:solidFill>
                  </a:tcPr>
                </a:tc>
                <a:extLst>
                  <a:ext uri="{0D108BD9-81ED-4DB2-BD59-A6C34878D82A}">
                    <a16:rowId xmlns:a16="http://schemas.microsoft.com/office/drawing/2014/main" val="4287215898"/>
                  </a:ext>
                </a:extLst>
              </a:tr>
              <a:tr h="682017">
                <a:tc>
                  <a:txBody>
                    <a:bodyPr/>
                    <a:lstStyle/>
                    <a:p>
                      <a:r>
                        <a:rPr lang="en-IN" sz="1600" b="1" dirty="0"/>
                        <a:t>Weekend Posting Insights</a:t>
                      </a:r>
                      <a:endParaRPr lang="en-IN" sz="1600" dirty="0"/>
                    </a:p>
                  </a:txBody>
                  <a:tcPr anchor="ctr">
                    <a:solidFill>
                      <a:srgbClr val="FF006E"/>
                    </a:solidFill>
                  </a:tcPr>
                </a:tc>
                <a:tc>
                  <a:txBody>
                    <a:bodyPr/>
                    <a:lstStyle/>
                    <a:p>
                      <a:r>
                        <a:rPr lang="en-US" dirty="0">
                          <a:solidFill>
                            <a:schemeClr val="bg1"/>
                          </a:solidFill>
                        </a:rPr>
                        <a:t>Both Saturdays and Sundays see steady activity</a:t>
                      </a:r>
                    </a:p>
                  </a:txBody>
                  <a:tcPr anchor="ctr">
                    <a:solidFill>
                      <a:srgbClr val="FF006E"/>
                    </a:solidFill>
                  </a:tcPr>
                </a:tc>
                <a:tc>
                  <a:txBody>
                    <a:bodyPr/>
                    <a:lstStyle/>
                    <a:p>
                      <a:r>
                        <a:rPr lang="en-US" sz="1600" dirty="0"/>
                        <a:t>Engagement metrics favor Sundays slightly over Saturdays.</a:t>
                      </a:r>
                    </a:p>
                  </a:txBody>
                  <a:tcPr anchor="ctr">
                    <a:solidFill>
                      <a:srgbClr val="8338EC"/>
                    </a:solidFill>
                  </a:tcPr>
                </a:tc>
                <a:extLst>
                  <a:ext uri="{0D108BD9-81ED-4DB2-BD59-A6C34878D82A}">
                    <a16:rowId xmlns:a16="http://schemas.microsoft.com/office/drawing/2014/main" val="1088829268"/>
                  </a:ext>
                </a:extLst>
              </a:tr>
            </a:tbl>
          </a:graphicData>
        </a:graphic>
      </p:graphicFrame>
      <p:pic>
        <p:nvPicPr>
          <p:cNvPr id="7" name="Picture 6">
            <a:extLst>
              <a:ext uri="{FF2B5EF4-FFF2-40B4-BE49-F238E27FC236}">
                <a16:creationId xmlns:a16="http://schemas.microsoft.com/office/drawing/2014/main" id="{6E98B72B-6FE1-BC83-2505-702A18EC8843}"/>
              </a:ext>
            </a:extLst>
          </p:cNvPr>
          <p:cNvPicPr>
            <a:picLocks noChangeAspect="1"/>
          </p:cNvPicPr>
          <p:nvPr/>
        </p:nvPicPr>
        <p:blipFill>
          <a:blip r:embed="rId3"/>
          <a:stretch>
            <a:fillRect/>
          </a:stretch>
        </p:blipFill>
        <p:spPr>
          <a:xfrm>
            <a:off x="3792612" y="1257043"/>
            <a:ext cx="4769095" cy="882695"/>
          </a:xfrm>
          <a:prstGeom prst="rect">
            <a:avLst/>
          </a:prstGeom>
          <a:ln>
            <a:solidFill>
              <a:srgbClr val="8338EC"/>
            </a:solidFill>
            <a:prstDash val="lgDash"/>
          </a:ln>
        </p:spPr>
      </p:pic>
    </p:spTree>
    <p:extLst>
      <p:ext uri="{BB962C8B-B14F-4D97-AF65-F5344CB8AC3E}">
        <p14:creationId xmlns:p14="http://schemas.microsoft.com/office/powerpoint/2010/main" val="2129902637"/>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35A899-606A-3129-3876-9CF2F623DD2A}"/>
              </a:ext>
            </a:extLst>
          </p:cNvPr>
          <p:cNvSpPr txBox="1"/>
          <p:nvPr/>
        </p:nvSpPr>
        <p:spPr>
          <a:xfrm>
            <a:off x="0" y="527489"/>
            <a:ext cx="1219200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black">
                    <a:lumMod val="75000"/>
                    <a:lumOff val="25000"/>
                  </a:prstClr>
                </a:solidFill>
                <a:latin typeface="Lora" pitchFamily="2" charset="0"/>
              </a:rPr>
              <a:t>4.Create a report to get the statistics for the account</a:t>
            </a:r>
            <a:endParaRPr kumimoji="0" lang="en-IN" sz="2000"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pic>
        <p:nvPicPr>
          <p:cNvPr id="5" name="Picture 4">
            <a:extLst>
              <a:ext uri="{FF2B5EF4-FFF2-40B4-BE49-F238E27FC236}">
                <a16:creationId xmlns:a16="http://schemas.microsoft.com/office/drawing/2014/main" id="{55BF12D0-6609-E833-5054-8CCD7BC7F4CF}"/>
              </a:ext>
            </a:extLst>
          </p:cNvPr>
          <p:cNvPicPr>
            <a:picLocks noChangeAspect="1"/>
          </p:cNvPicPr>
          <p:nvPr/>
        </p:nvPicPr>
        <p:blipFill>
          <a:blip r:embed="rId3"/>
          <a:stretch>
            <a:fillRect/>
          </a:stretch>
        </p:blipFill>
        <p:spPr>
          <a:xfrm>
            <a:off x="4864705" y="1635371"/>
            <a:ext cx="7093315" cy="4178515"/>
          </a:xfrm>
          <a:prstGeom prst="rect">
            <a:avLst/>
          </a:prstGeom>
        </p:spPr>
      </p:pic>
      <p:pic>
        <p:nvPicPr>
          <p:cNvPr id="9" name="Picture 8">
            <a:extLst>
              <a:ext uri="{FF2B5EF4-FFF2-40B4-BE49-F238E27FC236}">
                <a16:creationId xmlns:a16="http://schemas.microsoft.com/office/drawing/2014/main" id="{D60D6B92-436E-2E88-9FEF-44879EE6288B}"/>
              </a:ext>
            </a:extLst>
          </p:cNvPr>
          <p:cNvPicPr>
            <a:picLocks noChangeAspect="1"/>
          </p:cNvPicPr>
          <p:nvPr/>
        </p:nvPicPr>
        <p:blipFill>
          <a:blip r:embed="rId4"/>
          <a:stretch>
            <a:fillRect/>
          </a:stretch>
        </p:blipFill>
        <p:spPr>
          <a:xfrm>
            <a:off x="501488" y="1993716"/>
            <a:ext cx="4178887" cy="1173765"/>
          </a:xfrm>
          <a:prstGeom prst="rect">
            <a:avLst/>
          </a:prstGeom>
          <a:ln>
            <a:solidFill>
              <a:srgbClr val="8338EC"/>
            </a:solidFill>
            <a:prstDash val="lgDash"/>
          </a:ln>
        </p:spPr>
      </p:pic>
      <p:sp>
        <p:nvSpPr>
          <p:cNvPr id="11" name="TextBox 10">
            <a:extLst>
              <a:ext uri="{FF2B5EF4-FFF2-40B4-BE49-F238E27FC236}">
                <a16:creationId xmlns:a16="http://schemas.microsoft.com/office/drawing/2014/main" id="{927A1833-C694-EC7E-A4CA-FA81F9C63EED}"/>
              </a:ext>
            </a:extLst>
          </p:cNvPr>
          <p:cNvSpPr txBox="1"/>
          <p:nvPr/>
        </p:nvSpPr>
        <p:spPr>
          <a:xfrm>
            <a:off x="339797" y="3908843"/>
            <a:ext cx="4502267" cy="1592188"/>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IN" sz="1200" dirty="0"/>
              <a:t>The beginning of the year, </a:t>
            </a:r>
            <a:r>
              <a:rPr lang="en-IN" sz="1200" b="1" dirty="0">
                <a:solidFill>
                  <a:srgbClr val="8338EC"/>
                </a:solidFill>
              </a:rPr>
              <a:t>January to March</a:t>
            </a:r>
            <a:r>
              <a:rPr lang="en-IN" sz="1200" dirty="0"/>
              <a:t>, shows relatively </a:t>
            </a:r>
            <a:r>
              <a:rPr lang="en-IN" sz="1200" b="1" dirty="0">
                <a:solidFill>
                  <a:srgbClr val="8338EC"/>
                </a:solidFill>
              </a:rPr>
              <a:t>lower activity </a:t>
            </a:r>
            <a:r>
              <a:rPr lang="en-IN" sz="1200" dirty="0"/>
              <a:t>with profile visits ranging between 21K–27K and new followers around 15K–18K. This could indicate slower growth or less impactful posts or campaigns.</a:t>
            </a:r>
          </a:p>
          <a:p>
            <a:pPr marL="171450" indent="-171450">
              <a:buClr>
                <a:srgbClr val="8338EC"/>
              </a:buClr>
              <a:buFont typeface="Wingdings" panose="05000000000000000000" pitchFamily="2" charset="2"/>
              <a:buChar char="Ø"/>
            </a:pPr>
            <a:r>
              <a:rPr lang="en-IN" sz="1200" dirty="0"/>
              <a:t>Across the months, the </a:t>
            </a:r>
            <a:r>
              <a:rPr lang="en-IN" sz="1200" b="1" dirty="0">
                <a:solidFill>
                  <a:srgbClr val="8338EC"/>
                </a:solidFill>
              </a:rPr>
              <a:t>ratio between profile visits and new followers remains steady</a:t>
            </a:r>
            <a:r>
              <a:rPr lang="en-IN" sz="1200" dirty="0"/>
              <a:t>. This suggests that the conversion rate of profile visits to followers is fairly consistent.</a:t>
            </a:r>
          </a:p>
          <a:p>
            <a:endParaRPr lang="en-IN" sz="1200" dirty="0"/>
          </a:p>
        </p:txBody>
      </p:sp>
      <p:sp>
        <p:nvSpPr>
          <p:cNvPr id="3" name="TextBox 2">
            <a:extLst>
              <a:ext uri="{FF2B5EF4-FFF2-40B4-BE49-F238E27FC236}">
                <a16:creationId xmlns:a16="http://schemas.microsoft.com/office/drawing/2014/main" id="{948F81F9-7FF5-F356-7DFD-A391E2D18209}"/>
              </a:ext>
            </a:extLst>
          </p:cNvPr>
          <p:cNvSpPr txBox="1"/>
          <p:nvPr/>
        </p:nvSpPr>
        <p:spPr>
          <a:xfrm>
            <a:off x="5880286" y="1393552"/>
            <a:ext cx="5062151" cy="338554"/>
          </a:xfrm>
          <a:prstGeom prst="rect">
            <a:avLst/>
          </a:prstGeom>
          <a:noFill/>
        </p:spPr>
        <p:txBody>
          <a:bodyPr wrap="square">
            <a:spAutoFit/>
          </a:bodyPr>
          <a:lstStyle/>
          <a:p>
            <a:pPr algn="ctr">
              <a:buClr>
                <a:srgbClr val="8338EC"/>
              </a:buClr>
            </a:pPr>
            <a:r>
              <a:rPr lang="en-US" sz="1600" b="1" dirty="0">
                <a:solidFill>
                  <a:srgbClr val="FF006E"/>
                </a:solidFill>
              </a:rPr>
              <a:t>Total_profile_visits and Total_new_followers by Month</a:t>
            </a:r>
            <a:endParaRPr lang="en-IN" sz="1600" b="1" dirty="0"/>
          </a:p>
        </p:txBody>
      </p:sp>
    </p:spTree>
    <p:extLst>
      <p:ext uri="{BB962C8B-B14F-4D97-AF65-F5344CB8AC3E}">
        <p14:creationId xmlns:p14="http://schemas.microsoft.com/office/powerpoint/2010/main" val="1907521561"/>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66676-F8E2-99F3-9EAE-39396E6B2A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C03F40-9BAD-8BDC-800B-2FA7711A6ED1}"/>
              </a:ext>
            </a:extLst>
          </p:cNvPr>
          <p:cNvSpPr txBox="1"/>
          <p:nvPr/>
        </p:nvSpPr>
        <p:spPr>
          <a:xfrm>
            <a:off x="1046522" y="785701"/>
            <a:ext cx="10364977"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lumMod val="75000"/>
                    <a:lumOff val="25000"/>
                  </a:prstClr>
                </a:solidFill>
                <a:latin typeface="Lora" pitchFamily="2" charset="0"/>
              </a:rPr>
              <a:t>5.Write a CTE that calculates the total number of 'likes’ for each 'post category' during the month of 'July' and subsequently, arrange the 'post category' values in descending order according to their total likes</a:t>
            </a:r>
            <a:endParaRPr kumimoji="0" lang="en-IN" b="1" i="0" u="none" strike="noStrike" kern="1200" cap="none" spc="0" normalizeH="0" baseline="0" noProof="0" dirty="0">
              <a:ln>
                <a:noFill/>
              </a:ln>
              <a:solidFill>
                <a:prstClr val="black">
                  <a:lumMod val="75000"/>
                  <a:lumOff val="25000"/>
                </a:prstClr>
              </a:solidFill>
              <a:effectLst/>
              <a:uLnTx/>
              <a:uFillTx/>
              <a:latin typeface="Lora" pitchFamily="2" charset="0"/>
              <a:ea typeface="+mn-ea"/>
              <a:cs typeface="+mn-cs"/>
            </a:endParaRPr>
          </a:p>
        </p:txBody>
      </p:sp>
      <p:sp>
        <p:nvSpPr>
          <p:cNvPr id="4" name="TextBox 3">
            <a:extLst>
              <a:ext uri="{FF2B5EF4-FFF2-40B4-BE49-F238E27FC236}">
                <a16:creationId xmlns:a16="http://schemas.microsoft.com/office/drawing/2014/main" id="{7DEA6D34-F1E7-5B69-F28C-9610BBCA2C5D}"/>
              </a:ext>
            </a:extLst>
          </p:cNvPr>
          <p:cNvSpPr txBox="1"/>
          <p:nvPr/>
        </p:nvSpPr>
        <p:spPr>
          <a:xfrm>
            <a:off x="2969268" y="5246475"/>
            <a:ext cx="6094990" cy="646331"/>
          </a:xfrm>
          <a:prstGeom prst="rect">
            <a:avLst/>
          </a:prstGeom>
          <a:noFill/>
        </p:spPr>
        <p:txBody>
          <a:bodyPr wrap="square">
            <a:spAutoFit/>
          </a:bodyPr>
          <a:lstStyle/>
          <a:p>
            <a:pPr marL="171450" indent="-171450">
              <a:buClr>
                <a:srgbClr val="8338EC"/>
              </a:buClr>
              <a:buFont typeface="Wingdings" panose="05000000000000000000" pitchFamily="2" charset="2"/>
              <a:buChar char="Ø"/>
            </a:pPr>
            <a:r>
              <a:rPr lang="en-US" sz="1200" b="1" dirty="0">
                <a:solidFill>
                  <a:srgbClr val="8338EC"/>
                </a:solidFill>
              </a:rPr>
              <a:t>Tech Tips </a:t>
            </a:r>
            <a:r>
              <a:rPr lang="en-US" sz="1200" dirty="0"/>
              <a:t>followed as the second-best performing category, with </a:t>
            </a:r>
            <a:r>
              <a:rPr lang="en-US" sz="1200" b="1" dirty="0">
                <a:solidFill>
                  <a:srgbClr val="8338EC"/>
                </a:solidFill>
              </a:rPr>
              <a:t>20,296 likes</a:t>
            </a:r>
            <a:r>
              <a:rPr lang="en-US" sz="1200" dirty="0"/>
              <a:t>. This suggests that educational or informative content resonates well with the audience.</a:t>
            </a:r>
          </a:p>
          <a:p>
            <a:pPr marL="171450" indent="-171450">
              <a:buClr>
                <a:srgbClr val="8338EC"/>
              </a:buClr>
              <a:buFont typeface="Wingdings" panose="05000000000000000000" pitchFamily="2" charset="2"/>
              <a:buChar char="Ø"/>
            </a:pPr>
            <a:r>
              <a:rPr lang="en-US" sz="1200" b="1" dirty="0">
                <a:solidFill>
                  <a:srgbClr val="8338EC"/>
                </a:solidFill>
              </a:rPr>
              <a:t>Mobile</a:t>
            </a:r>
            <a:r>
              <a:rPr lang="en-US" sz="1200" dirty="0"/>
              <a:t> came third with </a:t>
            </a:r>
            <a:r>
              <a:rPr lang="en-US" sz="1200" b="1" dirty="0">
                <a:solidFill>
                  <a:srgbClr val="8338EC"/>
                </a:solidFill>
              </a:rPr>
              <a:t>16,338 likes</a:t>
            </a:r>
            <a:r>
              <a:rPr lang="en-US" sz="1200" dirty="0"/>
              <a:t>, showing consistent interest in mobile-related content</a:t>
            </a:r>
            <a:endParaRPr lang="en-IN" sz="1200" dirty="0"/>
          </a:p>
        </p:txBody>
      </p:sp>
      <p:pic>
        <p:nvPicPr>
          <p:cNvPr id="7" name="Picture 6">
            <a:extLst>
              <a:ext uri="{FF2B5EF4-FFF2-40B4-BE49-F238E27FC236}">
                <a16:creationId xmlns:a16="http://schemas.microsoft.com/office/drawing/2014/main" id="{88E115B3-5E74-0B55-B65F-2F4640376C66}"/>
              </a:ext>
            </a:extLst>
          </p:cNvPr>
          <p:cNvPicPr>
            <a:picLocks noChangeAspect="1"/>
          </p:cNvPicPr>
          <p:nvPr/>
        </p:nvPicPr>
        <p:blipFill>
          <a:blip r:embed="rId3"/>
          <a:stretch>
            <a:fillRect/>
          </a:stretch>
        </p:blipFill>
        <p:spPr>
          <a:xfrm>
            <a:off x="6238542" y="2510124"/>
            <a:ext cx="4904526" cy="2567425"/>
          </a:xfrm>
          <a:prstGeom prst="rect">
            <a:avLst/>
          </a:prstGeom>
        </p:spPr>
      </p:pic>
      <p:pic>
        <p:nvPicPr>
          <p:cNvPr id="5" name="Picture 4">
            <a:extLst>
              <a:ext uri="{FF2B5EF4-FFF2-40B4-BE49-F238E27FC236}">
                <a16:creationId xmlns:a16="http://schemas.microsoft.com/office/drawing/2014/main" id="{34BC2C35-1C82-EAF8-8563-722197E333FD}"/>
              </a:ext>
            </a:extLst>
          </p:cNvPr>
          <p:cNvPicPr>
            <a:picLocks noChangeAspect="1"/>
          </p:cNvPicPr>
          <p:nvPr/>
        </p:nvPicPr>
        <p:blipFill>
          <a:blip r:embed="rId4"/>
          <a:stretch>
            <a:fillRect/>
          </a:stretch>
        </p:blipFill>
        <p:spPr>
          <a:xfrm>
            <a:off x="1654469" y="2500216"/>
            <a:ext cx="2946924" cy="2106946"/>
          </a:xfrm>
          <a:prstGeom prst="rect">
            <a:avLst/>
          </a:prstGeom>
          <a:ln>
            <a:solidFill>
              <a:srgbClr val="8338EC"/>
            </a:solidFill>
            <a:prstDash val="lgDash"/>
          </a:ln>
        </p:spPr>
      </p:pic>
      <p:sp>
        <p:nvSpPr>
          <p:cNvPr id="6" name="TextBox 5">
            <a:extLst>
              <a:ext uri="{FF2B5EF4-FFF2-40B4-BE49-F238E27FC236}">
                <a16:creationId xmlns:a16="http://schemas.microsoft.com/office/drawing/2014/main" id="{77E5C6DF-6BD5-1683-297C-2F293EB0F326}"/>
              </a:ext>
            </a:extLst>
          </p:cNvPr>
          <p:cNvSpPr txBox="1"/>
          <p:nvPr/>
        </p:nvSpPr>
        <p:spPr>
          <a:xfrm>
            <a:off x="6666024" y="2002644"/>
            <a:ext cx="4235642" cy="338554"/>
          </a:xfrm>
          <a:prstGeom prst="rect">
            <a:avLst/>
          </a:prstGeom>
          <a:noFill/>
        </p:spPr>
        <p:txBody>
          <a:bodyPr wrap="square">
            <a:spAutoFit/>
          </a:bodyPr>
          <a:lstStyle/>
          <a:p>
            <a:pPr algn="ctr"/>
            <a:r>
              <a:rPr lang="en-US" sz="1600" b="1" dirty="0">
                <a:solidFill>
                  <a:srgbClr val="FF006E"/>
                </a:solidFill>
              </a:rPr>
              <a:t>Total_likes by Post_category</a:t>
            </a:r>
            <a:endParaRPr lang="en-IN" sz="1600" b="1" dirty="0">
              <a:solidFill>
                <a:srgbClr val="FF006E"/>
              </a:solidFill>
            </a:endParaRPr>
          </a:p>
        </p:txBody>
      </p:sp>
    </p:spTree>
    <p:extLst>
      <p:ext uri="{BB962C8B-B14F-4D97-AF65-F5344CB8AC3E}">
        <p14:creationId xmlns:p14="http://schemas.microsoft.com/office/powerpoint/2010/main" val="189837624"/>
      </p:ext>
    </p:extLst>
  </p:cSld>
  <p:clrMapOvr>
    <a:masterClrMapping/>
  </p:clrMapOvr>
  <mc:AlternateContent xmlns:mc="http://schemas.openxmlformats.org/markup-compatibility/2006">
    <mc:Choice xmlns:p14="http://schemas.microsoft.com/office/powerpoint/2010/main" Requires="p14">
      <p:transition p14:dur="0" advTm="28810"/>
    </mc:Choice>
    <mc:Fallback>
      <p:transition advTm="2881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2616</Words>
  <Application>Microsoft Office PowerPoint</Application>
  <PresentationFormat>Widescreen</PresentationFormat>
  <Paragraphs>302</Paragraphs>
  <Slides>17</Slides>
  <Notes>17</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French Script MT</vt:lpstr>
      <vt:lpstr>Georgia</vt:lpstr>
      <vt:lpstr>Lora</vt:lpstr>
      <vt:lpstr>Segoe UI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Monica vsn</dc:creator>
  <cp:lastModifiedBy>Monica vsn</cp:lastModifiedBy>
  <cp:revision>2</cp:revision>
  <dcterms:created xsi:type="dcterms:W3CDTF">2025-01-22T19:27:13Z</dcterms:created>
  <dcterms:modified xsi:type="dcterms:W3CDTF">2025-01-22T19:38:38Z</dcterms:modified>
</cp:coreProperties>
</file>